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4"/>
  </p:notesMasterIdLst>
  <p:sldIdLst>
    <p:sldId id="256" r:id="rId2"/>
    <p:sldId id="257" r:id="rId3"/>
    <p:sldId id="283" r:id="rId4"/>
    <p:sldId id="261" r:id="rId5"/>
    <p:sldId id="263" r:id="rId6"/>
    <p:sldId id="277" r:id="rId7"/>
    <p:sldId id="262" r:id="rId8"/>
    <p:sldId id="268" r:id="rId9"/>
    <p:sldId id="280" r:id="rId10"/>
    <p:sldId id="269" r:id="rId11"/>
    <p:sldId id="270" r:id="rId12"/>
    <p:sldId id="276" r:id="rId13"/>
    <p:sldId id="279" r:id="rId14"/>
    <p:sldId id="282" r:id="rId15"/>
    <p:sldId id="271" r:id="rId16"/>
    <p:sldId id="281" r:id="rId17"/>
    <p:sldId id="272" r:id="rId18"/>
    <p:sldId id="274" r:id="rId19"/>
    <p:sldId id="284" r:id="rId20"/>
    <p:sldId id="285" r:id="rId21"/>
    <p:sldId id="286" r:id="rId22"/>
    <p:sldId id="275" r:id="rId23"/>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Selena" initials="JS" lastIdx="1" clrIdx="0">
    <p:extLst>
      <p:ext uri="{19B8F6BF-5375-455C-9EA6-DF929625EA0E}">
        <p15:presenceInfo xmlns:p15="http://schemas.microsoft.com/office/powerpoint/2012/main" userId="S-1-5-21-3150001591-3407143848-4237562896-167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A6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55" autoAdjust="0"/>
    <p:restoredTop sz="94660"/>
  </p:normalViewPr>
  <p:slideViewPr>
    <p:cSldViewPr snapToGrid="0">
      <p:cViewPr varScale="1">
        <p:scale>
          <a:sx n="59" d="100"/>
          <a:sy n="59" d="100"/>
        </p:scale>
        <p:origin x="11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09B2D84-9BEF-4F66-BE43-77CA518F1537}" type="datetimeFigureOut">
              <a:rPr lang="en-US" smtClean="0"/>
              <a:t>8/25/2023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477AD6A-6C69-47FE-9E3B-36CA101AE035}" type="slidenum">
              <a:rPr lang="en-US" smtClean="0"/>
              <a:t>‹#›</a:t>
            </a:fld>
            <a:endParaRPr lang="en-US"/>
          </a:p>
        </p:txBody>
      </p:sp>
    </p:spTree>
    <p:extLst>
      <p:ext uri="{BB962C8B-B14F-4D97-AF65-F5344CB8AC3E}">
        <p14:creationId xmlns:p14="http://schemas.microsoft.com/office/powerpoint/2010/main" val="4190418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77AD6A-6C69-47FE-9E3B-36CA101AE035}" type="slidenum">
              <a:rPr lang="en-US" smtClean="0"/>
              <a:t>1</a:t>
            </a:fld>
            <a:endParaRPr lang="en-US"/>
          </a:p>
        </p:txBody>
      </p:sp>
    </p:spTree>
    <p:extLst>
      <p:ext uri="{BB962C8B-B14F-4D97-AF65-F5344CB8AC3E}">
        <p14:creationId xmlns:p14="http://schemas.microsoft.com/office/powerpoint/2010/main" val="3678769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477AD6A-6C69-47FE-9E3B-36CA101AE035}" type="slidenum">
              <a:rPr lang="en-US" smtClean="0"/>
              <a:t>11</a:t>
            </a:fld>
            <a:endParaRPr lang="en-US"/>
          </a:p>
        </p:txBody>
      </p:sp>
    </p:spTree>
    <p:extLst>
      <p:ext uri="{BB962C8B-B14F-4D97-AF65-F5344CB8AC3E}">
        <p14:creationId xmlns:p14="http://schemas.microsoft.com/office/powerpoint/2010/main" val="3820676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77AD6A-6C69-47FE-9E3B-36CA101AE035}" type="slidenum">
              <a:rPr lang="en-US" smtClean="0"/>
              <a:t>12</a:t>
            </a:fld>
            <a:endParaRPr lang="en-US"/>
          </a:p>
        </p:txBody>
      </p:sp>
    </p:spTree>
    <p:extLst>
      <p:ext uri="{BB962C8B-B14F-4D97-AF65-F5344CB8AC3E}">
        <p14:creationId xmlns:p14="http://schemas.microsoft.com/office/powerpoint/2010/main" val="2954849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&amp; GPD initiated the formalization of HWC practices in 2019 in partnership with Heywood’s receipt of the Trauma Informed Care for Young Children grant. Since then, the collaborative has expanded to include other districts &amp; PDs across the region. Going forward, we will have a systemic HWC program across all school districts and law enforcement partners creating a safety net for traumatized youth.</a:t>
            </a:r>
          </a:p>
        </p:txBody>
      </p:sp>
      <p:sp>
        <p:nvSpPr>
          <p:cNvPr id="4" name="Slide Number Placeholder 3"/>
          <p:cNvSpPr>
            <a:spLocks noGrp="1"/>
          </p:cNvSpPr>
          <p:nvPr>
            <p:ph type="sldNum" sz="quarter" idx="5"/>
          </p:nvPr>
        </p:nvSpPr>
        <p:spPr/>
        <p:txBody>
          <a:bodyPr/>
          <a:lstStyle/>
          <a:p>
            <a:fld id="{D477AD6A-6C69-47FE-9E3B-36CA101AE035}" type="slidenum">
              <a:rPr lang="en-US" smtClean="0"/>
              <a:t>14</a:t>
            </a:fld>
            <a:endParaRPr lang="en-US"/>
          </a:p>
        </p:txBody>
      </p:sp>
    </p:spTree>
    <p:extLst>
      <p:ext uri="{BB962C8B-B14F-4D97-AF65-F5344CB8AC3E}">
        <p14:creationId xmlns:p14="http://schemas.microsoft.com/office/powerpoint/2010/main" val="2993216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Schools/Agencies provide Role Models, Friends, &amp;  chance for Success.  Schools and Law Enforcement partners continue to deepen their trauma sensitive training and develop best practices for helping to mitigate the negative effects experienced by children’s exposure to trauma. With these skillsets we are able to provide a level of safety and support, on-site at school, to help ease the student’s emotional, physical and mental health.</a:t>
            </a:r>
          </a:p>
          <a:p>
            <a:endParaRPr lang="en-US" dirty="0"/>
          </a:p>
        </p:txBody>
      </p:sp>
      <p:sp>
        <p:nvSpPr>
          <p:cNvPr id="4" name="Slide Number Placeholder 3"/>
          <p:cNvSpPr>
            <a:spLocks noGrp="1"/>
          </p:cNvSpPr>
          <p:nvPr>
            <p:ph type="sldNum" sz="quarter" idx="5"/>
          </p:nvPr>
        </p:nvSpPr>
        <p:spPr/>
        <p:txBody>
          <a:bodyPr/>
          <a:lstStyle/>
          <a:p>
            <a:fld id="{D477AD6A-6C69-47FE-9E3B-36CA101AE035}" type="slidenum">
              <a:rPr lang="en-US" smtClean="0"/>
              <a:t>15</a:t>
            </a:fld>
            <a:endParaRPr lang="en-US"/>
          </a:p>
        </p:txBody>
      </p:sp>
    </p:spTree>
    <p:extLst>
      <p:ext uri="{BB962C8B-B14F-4D97-AF65-F5344CB8AC3E}">
        <p14:creationId xmlns:p14="http://schemas.microsoft.com/office/powerpoint/2010/main" val="1833002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Handle With Care North Central &amp; North </a:t>
            </a:r>
            <a:r>
              <a:rPr lang="en-US" dirty="0" err="1"/>
              <a:t>Quabbin</a:t>
            </a:r>
            <a:r>
              <a:rPr lang="en-US" dirty="0"/>
              <a:t> region currently consists of 6 school districts and 10 law enforcement agencies. This slide highlights a few of our partners including the Mahar School District, Narraganset School District, and the Ashburnham-Westminster School District and Police Departments. This is a special Partner Spotlight for these great teams! </a:t>
            </a:r>
          </a:p>
        </p:txBody>
      </p:sp>
      <p:sp>
        <p:nvSpPr>
          <p:cNvPr id="4" name="Slide Number Placeholder 3"/>
          <p:cNvSpPr>
            <a:spLocks noGrp="1"/>
          </p:cNvSpPr>
          <p:nvPr>
            <p:ph type="sldNum" sz="quarter" idx="5"/>
          </p:nvPr>
        </p:nvSpPr>
        <p:spPr/>
        <p:txBody>
          <a:bodyPr/>
          <a:lstStyle/>
          <a:p>
            <a:fld id="{D477AD6A-6C69-47FE-9E3B-36CA101AE035}" type="slidenum">
              <a:rPr lang="en-US" smtClean="0"/>
              <a:t>16</a:t>
            </a:fld>
            <a:endParaRPr lang="en-US"/>
          </a:p>
        </p:txBody>
      </p:sp>
    </p:spTree>
    <p:extLst>
      <p:ext uri="{BB962C8B-B14F-4D97-AF65-F5344CB8AC3E}">
        <p14:creationId xmlns:p14="http://schemas.microsoft.com/office/powerpoint/2010/main" val="3669975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HWC is a great opportunity to work together to help all our children be safe and achieve at their highest levels despite whatever traumatic circumstances they may have endured.</a:t>
            </a:r>
          </a:p>
          <a:p>
            <a:endParaRPr lang="en-US" dirty="0"/>
          </a:p>
        </p:txBody>
      </p:sp>
      <p:sp>
        <p:nvSpPr>
          <p:cNvPr id="4" name="Slide Number Placeholder 3"/>
          <p:cNvSpPr>
            <a:spLocks noGrp="1"/>
          </p:cNvSpPr>
          <p:nvPr>
            <p:ph type="sldNum" sz="quarter" idx="5"/>
          </p:nvPr>
        </p:nvSpPr>
        <p:spPr/>
        <p:txBody>
          <a:bodyPr/>
          <a:lstStyle/>
          <a:p>
            <a:fld id="{D477AD6A-6C69-47FE-9E3B-36CA101AE035}" type="slidenum">
              <a:rPr lang="en-US" smtClean="0"/>
              <a:t>17</a:t>
            </a:fld>
            <a:endParaRPr lang="en-US"/>
          </a:p>
        </p:txBody>
      </p:sp>
    </p:spTree>
    <p:extLst>
      <p:ext uri="{BB962C8B-B14F-4D97-AF65-F5344CB8AC3E}">
        <p14:creationId xmlns:p14="http://schemas.microsoft.com/office/powerpoint/2010/main" val="87045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HWC is a great opportunity to work together to help all our children be safe and achieve at their highest levels despite whatever traumatic circumstances they may have endured. Our COLLABORATIVE continues to expand and deepen the HWC communication and support systems currently in place. Join us!</a:t>
            </a:r>
          </a:p>
          <a:p>
            <a:endParaRPr lang="en-US" dirty="0"/>
          </a:p>
        </p:txBody>
      </p:sp>
      <p:sp>
        <p:nvSpPr>
          <p:cNvPr id="4" name="Slide Number Placeholder 3"/>
          <p:cNvSpPr>
            <a:spLocks noGrp="1"/>
          </p:cNvSpPr>
          <p:nvPr>
            <p:ph type="sldNum" sz="quarter" idx="5"/>
          </p:nvPr>
        </p:nvSpPr>
        <p:spPr/>
        <p:txBody>
          <a:bodyPr/>
          <a:lstStyle/>
          <a:p>
            <a:fld id="{D477AD6A-6C69-47FE-9E3B-36CA101AE035}" type="slidenum">
              <a:rPr lang="en-US" smtClean="0"/>
              <a:t>18</a:t>
            </a:fld>
            <a:endParaRPr lang="en-US"/>
          </a:p>
        </p:txBody>
      </p:sp>
    </p:spTree>
    <p:extLst>
      <p:ext uri="{BB962C8B-B14F-4D97-AF65-F5344CB8AC3E}">
        <p14:creationId xmlns:p14="http://schemas.microsoft.com/office/powerpoint/2010/main" val="2270355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These trauma informed resources are beneficial for youth and organizations such as school staff and first responder law enforcement and emergency room staff; also very beneficial for youth.  Both resources address how the brain is affected by trauma related events, such as adverse childhood experiences.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D477AD6A-6C69-47FE-9E3B-36CA101AE035}" type="slidenum">
              <a:rPr lang="en-US" smtClean="0"/>
              <a:t>19</a:t>
            </a:fld>
            <a:endParaRPr lang="en-US"/>
          </a:p>
        </p:txBody>
      </p:sp>
    </p:spTree>
    <p:extLst>
      <p:ext uri="{BB962C8B-B14F-4D97-AF65-F5344CB8AC3E}">
        <p14:creationId xmlns:p14="http://schemas.microsoft.com/office/powerpoint/2010/main" val="208253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222222"/>
                </a:solidFill>
                <a:effectLst/>
                <a:latin typeface="Arial" panose="020B0604020202020204" pitchFamily="34" charset="0"/>
              </a:rPr>
              <a:t>The Handle with Care emergency department initiative was initiated at Heywood Healthcare and Athol Hospital March of 2023, offering a self-referral tool for youth having experienced an emergency room visit.  The parent or caregiver is afforded the opportunity to forward the referral to the school nurse, daycare or primary care doctor the next school day, to ensure there is an awareness of the emergency room visit and ask the school staff to provide trauma responsive care to their child(ren) the following day to help mitigate negative effects experienced by the child or from exposure to a traumatic event.</a:t>
            </a:r>
            <a:endParaRPr lang="en-US" b="0" dirty="0">
              <a:effectLst/>
            </a:endParaRPr>
          </a:p>
          <a:p>
            <a:pPr rtl="0">
              <a:spcBef>
                <a:spcPts val="0"/>
              </a:spcBef>
              <a:spcAft>
                <a:spcPts val="0"/>
              </a:spcAft>
            </a:pPr>
            <a:br>
              <a:rPr lang="en-US" dirty="0"/>
            </a:br>
            <a:endParaRPr lang="en-US" dirty="0"/>
          </a:p>
        </p:txBody>
      </p:sp>
      <p:sp>
        <p:nvSpPr>
          <p:cNvPr id="4" name="Slide Number Placeholder 3"/>
          <p:cNvSpPr>
            <a:spLocks noGrp="1"/>
          </p:cNvSpPr>
          <p:nvPr>
            <p:ph type="sldNum" sz="quarter" idx="5"/>
          </p:nvPr>
        </p:nvSpPr>
        <p:spPr/>
        <p:txBody>
          <a:bodyPr/>
          <a:lstStyle/>
          <a:p>
            <a:fld id="{D477AD6A-6C69-47FE-9E3B-36CA101AE035}" type="slidenum">
              <a:rPr lang="en-US" smtClean="0"/>
              <a:t>20</a:t>
            </a:fld>
            <a:endParaRPr lang="en-US"/>
          </a:p>
        </p:txBody>
      </p:sp>
    </p:spTree>
    <p:extLst>
      <p:ext uri="{BB962C8B-B14F-4D97-AF65-F5344CB8AC3E}">
        <p14:creationId xmlns:p14="http://schemas.microsoft.com/office/powerpoint/2010/main" val="3877393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Please visit the Handle with Care webpage for additional information on the initiatives, as well as trauma informed training resources.  Thank you.</a:t>
            </a:r>
            <a:endParaRPr lang="en-US" dirty="0"/>
          </a:p>
        </p:txBody>
      </p:sp>
      <p:sp>
        <p:nvSpPr>
          <p:cNvPr id="4" name="Slide Number Placeholder 3"/>
          <p:cNvSpPr>
            <a:spLocks noGrp="1"/>
          </p:cNvSpPr>
          <p:nvPr>
            <p:ph type="sldNum" sz="quarter" idx="5"/>
          </p:nvPr>
        </p:nvSpPr>
        <p:spPr/>
        <p:txBody>
          <a:bodyPr/>
          <a:lstStyle/>
          <a:p>
            <a:fld id="{D477AD6A-6C69-47FE-9E3B-36CA101AE035}" type="slidenum">
              <a:rPr lang="en-US" smtClean="0"/>
              <a:t>21</a:t>
            </a:fld>
            <a:endParaRPr lang="en-US"/>
          </a:p>
        </p:txBody>
      </p:sp>
    </p:spTree>
    <p:extLst>
      <p:ext uri="{BB962C8B-B14F-4D97-AF65-F5344CB8AC3E}">
        <p14:creationId xmlns:p14="http://schemas.microsoft.com/office/powerpoint/2010/main" val="2166712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HWC promotes safe and supportive homes, schools and communities, helping children impacted by any sort of traumatic event to </a:t>
            </a:r>
            <a:r>
              <a:rPr lang="en-US" i="1" dirty="0"/>
              <a:t>heal</a:t>
            </a:r>
            <a:r>
              <a:rPr lang="en-US" dirty="0"/>
              <a:t> and </a:t>
            </a:r>
            <a:r>
              <a:rPr lang="en-US" i="1" dirty="0"/>
              <a:t>thrive</a:t>
            </a:r>
            <a:r>
              <a:rPr lang="en-US" dirty="0"/>
              <a:t>. </a:t>
            </a:r>
          </a:p>
        </p:txBody>
      </p:sp>
      <p:sp>
        <p:nvSpPr>
          <p:cNvPr id="4" name="Slide Number Placeholder 3"/>
          <p:cNvSpPr>
            <a:spLocks noGrp="1"/>
          </p:cNvSpPr>
          <p:nvPr>
            <p:ph type="sldNum" sz="quarter" idx="5"/>
          </p:nvPr>
        </p:nvSpPr>
        <p:spPr/>
        <p:txBody>
          <a:bodyPr/>
          <a:lstStyle/>
          <a:p>
            <a:fld id="{D477AD6A-6C69-47FE-9E3B-36CA101AE035}" type="slidenum">
              <a:rPr lang="en-US" smtClean="0"/>
              <a:t>2</a:t>
            </a:fld>
            <a:endParaRPr lang="en-US"/>
          </a:p>
        </p:txBody>
      </p:sp>
    </p:spTree>
    <p:extLst>
      <p:ext uri="{BB962C8B-B14F-4D97-AF65-F5344CB8AC3E}">
        <p14:creationId xmlns:p14="http://schemas.microsoft.com/office/powerpoint/2010/main" val="787701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77AD6A-6C69-47FE-9E3B-36CA101AE035}" type="slidenum">
              <a:rPr lang="en-US" smtClean="0"/>
              <a:t>22</a:t>
            </a:fld>
            <a:endParaRPr lang="en-US"/>
          </a:p>
        </p:txBody>
      </p:sp>
    </p:spTree>
    <p:extLst>
      <p:ext uri="{BB962C8B-B14F-4D97-AF65-F5344CB8AC3E}">
        <p14:creationId xmlns:p14="http://schemas.microsoft.com/office/powerpoint/2010/main" val="2897859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between law enforcement and the school system is not a new idea. That is already happening in some fashion. Handle With Care builds upon deepening a collaborative approach to better support children impacted by violence or trauma through trauma informed care approaches.</a:t>
            </a:r>
          </a:p>
        </p:txBody>
      </p:sp>
      <p:sp>
        <p:nvSpPr>
          <p:cNvPr id="4" name="Slide Number Placeholder 3"/>
          <p:cNvSpPr>
            <a:spLocks noGrp="1"/>
          </p:cNvSpPr>
          <p:nvPr>
            <p:ph type="sldNum" sz="quarter" idx="5"/>
          </p:nvPr>
        </p:nvSpPr>
        <p:spPr/>
        <p:txBody>
          <a:bodyPr/>
          <a:lstStyle/>
          <a:p>
            <a:fld id="{D477AD6A-6C69-47FE-9E3B-36CA101AE035}" type="slidenum">
              <a:rPr lang="en-US" smtClean="0"/>
              <a:t>3</a:t>
            </a:fld>
            <a:endParaRPr lang="en-US"/>
          </a:p>
        </p:txBody>
      </p:sp>
    </p:spTree>
    <p:extLst>
      <p:ext uri="{BB962C8B-B14F-4D97-AF65-F5344CB8AC3E}">
        <p14:creationId xmlns:p14="http://schemas.microsoft.com/office/powerpoint/2010/main" val="3556689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ACEs impairs the neurological, social, behavioral, and emotional development of youth. Handle With Care presents us an opportunity to help children exposed to violence through improved communication and collaboration between law-enforcement, schools, and when identified, mental health providers.  The goal is to help these often labeled “difficult students” (children) succeed.</a:t>
            </a:r>
          </a:p>
          <a:p>
            <a:pPr defTabSz="942289">
              <a:defRPr/>
            </a:pPr>
            <a:endParaRPr lang="en-US" dirty="0"/>
          </a:p>
        </p:txBody>
      </p:sp>
      <p:sp>
        <p:nvSpPr>
          <p:cNvPr id="4" name="Slide Number Placeholder 3"/>
          <p:cNvSpPr>
            <a:spLocks noGrp="1"/>
          </p:cNvSpPr>
          <p:nvPr>
            <p:ph type="sldNum" sz="quarter" idx="5"/>
          </p:nvPr>
        </p:nvSpPr>
        <p:spPr/>
        <p:txBody>
          <a:bodyPr/>
          <a:lstStyle/>
          <a:p>
            <a:fld id="{D477AD6A-6C69-47FE-9E3B-36CA101AE035}" type="slidenum">
              <a:rPr lang="en-US" smtClean="0"/>
              <a:t>4</a:t>
            </a:fld>
            <a:endParaRPr lang="en-US"/>
          </a:p>
        </p:txBody>
      </p:sp>
    </p:spTree>
    <p:extLst>
      <p:ext uri="{BB962C8B-B14F-4D97-AF65-F5344CB8AC3E}">
        <p14:creationId xmlns:p14="http://schemas.microsoft.com/office/powerpoint/2010/main" val="872614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IF no one is aware that a child experienced a traumatic event the day/night before school…. How do you think the next day in school goes?  When a child is exposed to violence or trauma and returns to school it is important for them to feel safe and supported. Staff does not need to know anything more than to Handle (this student) With Care. They have been through a difficult situation and may need some extra kindness. UNFORTUNATELY that may not always happen.</a:t>
            </a:r>
          </a:p>
          <a:p>
            <a:endParaRPr lang="en-US" dirty="0"/>
          </a:p>
        </p:txBody>
      </p:sp>
      <p:sp>
        <p:nvSpPr>
          <p:cNvPr id="4" name="Slide Number Placeholder 3"/>
          <p:cNvSpPr>
            <a:spLocks noGrp="1"/>
          </p:cNvSpPr>
          <p:nvPr>
            <p:ph type="sldNum" sz="quarter" idx="5"/>
          </p:nvPr>
        </p:nvSpPr>
        <p:spPr/>
        <p:txBody>
          <a:bodyPr/>
          <a:lstStyle/>
          <a:p>
            <a:fld id="{D477AD6A-6C69-47FE-9E3B-36CA101AE035}" type="slidenum">
              <a:rPr lang="en-US" smtClean="0"/>
              <a:t>5</a:t>
            </a:fld>
            <a:endParaRPr lang="en-US"/>
          </a:p>
        </p:txBody>
      </p:sp>
    </p:spTree>
    <p:extLst>
      <p:ext uri="{BB962C8B-B14F-4D97-AF65-F5344CB8AC3E}">
        <p14:creationId xmlns:p14="http://schemas.microsoft.com/office/powerpoint/2010/main" val="267695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defRPr/>
            </a:pPr>
            <a:r>
              <a:rPr lang="en-US" dirty="0"/>
              <a:t>This drives the Safe and supportive, trauma sensitive schools approach to help children: feel safe to learn, connect students to the school, address students’ needs in holistic ways</a:t>
            </a:r>
          </a:p>
        </p:txBody>
      </p:sp>
      <p:sp>
        <p:nvSpPr>
          <p:cNvPr id="4" name="Slide Number Placeholder 3"/>
          <p:cNvSpPr>
            <a:spLocks noGrp="1"/>
          </p:cNvSpPr>
          <p:nvPr>
            <p:ph type="sldNum" sz="quarter" idx="5"/>
          </p:nvPr>
        </p:nvSpPr>
        <p:spPr/>
        <p:txBody>
          <a:bodyPr/>
          <a:lstStyle/>
          <a:p>
            <a:fld id="{D477AD6A-6C69-47FE-9E3B-36CA101AE035}" type="slidenum">
              <a:rPr lang="en-US" smtClean="0"/>
              <a:t>6</a:t>
            </a:fld>
            <a:endParaRPr lang="en-US"/>
          </a:p>
        </p:txBody>
      </p:sp>
    </p:spTree>
    <p:extLst>
      <p:ext uri="{BB962C8B-B14F-4D97-AF65-F5344CB8AC3E}">
        <p14:creationId xmlns:p14="http://schemas.microsoft.com/office/powerpoint/2010/main" val="53777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Handle With Care emphasizes trauma sensitive schooling. School staffs are trained and implement interventions that will mitigate the negative effects of trauma on these children.  School staff work to provide as much specialized care as possible for trauma-affected children, such as partnering them with a mentor or ensuring that they can make up missed homework.</a:t>
            </a:r>
          </a:p>
          <a:p>
            <a:pPr lvl="0" fontAlgn="base"/>
            <a:r>
              <a:rPr lang="en-US" dirty="0"/>
              <a:t>So, if the child acts out, the teacher has a heads up and might send for the student’s counselor instead of sending them to the principal, or give the student extra time to do a project or postpone a test. When school interventions are not sufficient, therapists can provide services on site at the school (or refer to another provider) for children who may need supportive therapy. </a:t>
            </a:r>
          </a:p>
          <a:p>
            <a:endParaRPr lang="en-US" dirty="0"/>
          </a:p>
        </p:txBody>
      </p:sp>
      <p:sp>
        <p:nvSpPr>
          <p:cNvPr id="4" name="Slide Number Placeholder 3"/>
          <p:cNvSpPr>
            <a:spLocks noGrp="1"/>
          </p:cNvSpPr>
          <p:nvPr>
            <p:ph type="sldNum" sz="quarter" idx="5"/>
          </p:nvPr>
        </p:nvSpPr>
        <p:spPr/>
        <p:txBody>
          <a:bodyPr/>
          <a:lstStyle/>
          <a:p>
            <a:fld id="{D477AD6A-6C69-47FE-9E3B-36CA101AE035}" type="slidenum">
              <a:rPr lang="en-US" smtClean="0"/>
              <a:t>7</a:t>
            </a:fld>
            <a:endParaRPr lang="en-US"/>
          </a:p>
        </p:txBody>
      </p:sp>
    </p:spTree>
    <p:extLst>
      <p:ext uri="{BB962C8B-B14F-4D97-AF65-F5344CB8AC3E}">
        <p14:creationId xmlns:p14="http://schemas.microsoft.com/office/powerpoint/2010/main" val="3398568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The program is very simple: Law enforcement officers responding to a call are identifying children at the scene who have been exposed to trauma and initiate a flag of coordination to </a:t>
            </a:r>
            <a:r>
              <a:rPr lang="en-US" i="1" dirty="0"/>
              <a:t>Handle (this student) With Care</a:t>
            </a:r>
            <a:r>
              <a:rPr lang="en-US" dirty="0"/>
              <a:t> with the school. The HWC notice is blind. Details are not provided. No information is given except for the child’s name and these three words “handle with care”. This HWC flag only identifies that an incident connected to your student occurred. Schools have a pre-identified process to receive and disseminate the HWC notice through those in contact with the student. After being alerted, schools implement trauma sensitive training skills to shift into </a:t>
            </a:r>
            <a:r>
              <a:rPr lang="en-US" i="1" dirty="0"/>
              <a:t>Handle With Care</a:t>
            </a:r>
            <a:r>
              <a:rPr lang="en-US" dirty="0"/>
              <a:t> mode. </a:t>
            </a:r>
          </a:p>
          <a:p>
            <a:pPr defTabSz="942289">
              <a:defRPr/>
            </a:pPr>
            <a:endParaRPr lang="en-US" dirty="0"/>
          </a:p>
          <a:p>
            <a:pPr defTabSz="942289">
              <a:defRPr/>
            </a:pPr>
            <a:endParaRPr lang="en-US" dirty="0"/>
          </a:p>
          <a:p>
            <a:endParaRPr lang="en-US" dirty="0"/>
          </a:p>
        </p:txBody>
      </p:sp>
      <p:sp>
        <p:nvSpPr>
          <p:cNvPr id="4" name="Slide Number Placeholder 3"/>
          <p:cNvSpPr>
            <a:spLocks noGrp="1"/>
          </p:cNvSpPr>
          <p:nvPr>
            <p:ph type="sldNum" sz="quarter" idx="5"/>
          </p:nvPr>
        </p:nvSpPr>
        <p:spPr/>
        <p:txBody>
          <a:bodyPr/>
          <a:lstStyle/>
          <a:p>
            <a:fld id="{D477AD6A-6C69-47FE-9E3B-36CA101AE035}" type="slidenum">
              <a:rPr lang="en-US" smtClean="0"/>
              <a:t>8</a:t>
            </a:fld>
            <a:endParaRPr lang="en-US"/>
          </a:p>
        </p:txBody>
      </p:sp>
    </p:spTree>
    <p:extLst>
      <p:ext uri="{BB962C8B-B14F-4D97-AF65-F5344CB8AC3E}">
        <p14:creationId xmlns:p14="http://schemas.microsoft.com/office/powerpoint/2010/main" val="232867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Our definition of “traumatic event” is something that impacts the youth negatively and can range from having their beloved pet die or experiencing an immediate shift in living situation to more severe actions like car accidents, death of a loved one, or unfortunately, even drug or crime encounters. </a:t>
            </a:r>
          </a:p>
          <a:p>
            <a:endParaRPr lang="en-US" dirty="0"/>
          </a:p>
        </p:txBody>
      </p:sp>
      <p:sp>
        <p:nvSpPr>
          <p:cNvPr id="4" name="Slide Number Placeholder 3"/>
          <p:cNvSpPr>
            <a:spLocks noGrp="1"/>
          </p:cNvSpPr>
          <p:nvPr>
            <p:ph type="sldNum" sz="quarter" idx="5"/>
          </p:nvPr>
        </p:nvSpPr>
        <p:spPr/>
        <p:txBody>
          <a:bodyPr/>
          <a:lstStyle/>
          <a:p>
            <a:fld id="{D477AD6A-6C69-47FE-9E3B-36CA101AE035}" type="slidenum">
              <a:rPr lang="en-US" smtClean="0"/>
              <a:t>10</a:t>
            </a:fld>
            <a:endParaRPr lang="en-US"/>
          </a:p>
        </p:txBody>
      </p:sp>
    </p:spTree>
    <p:extLst>
      <p:ext uri="{BB962C8B-B14F-4D97-AF65-F5344CB8AC3E}">
        <p14:creationId xmlns:p14="http://schemas.microsoft.com/office/powerpoint/2010/main" val="2881785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1870CE-EDF3-4D4E-9D75-4A40A0AAE378}"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3C10B-59D3-41F2-A90C-6411E37DF86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4028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870CE-EDF3-4D4E-9D75-4A40A0AAE378}"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3C10B-59D3-41F2-A90C-6411E37DF869}" type="slidenum">
              <a:rPr lang="en-US" smtClean="0"/>
              <a:t>‹#›</a:t>
            </a:fld>
            <a:endParaRPr lang="en-US"/>
          </a:p>
        </p:txBody>
      </p:sp>
    </p:spTree>
    <p:extLst>
      <p:ext uri="{BB962C8B-B14F-4D97-AF65-F5344CB8AC3E}">
        <p14:creationId xmlns:p14="http://schemas.microsoft.com/office/powerpoint/2010/main" val="327995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870CE-EDF3-4D4E-9D75-4A40A0AAE378}"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3C10B-59D3-41F2-A90C-6411E37DF869}" type="slidenum">
              <a:rPr lang="en-US" smtClean="0"/>
              <a:t>‹#›</a:t>
            </a:fld>
            <a:endParaRPr lang="en-US"/>
          </a:p>
        </p:txBody>
      </p:sp>
    </p:spTree>
    <p:extLst>
      <p:ext uri="{BB962C8B-B14F-4D97-AF65-F5344CB8AC3E}">
        <p14:creationId xmlns:p14="http://schemas.microsoft.com/office/powerpoint/2010/main" val="55884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870CE-EDF3-4D4E-9D75-4A40A0AAE378}"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3C10B-59D3-41F2-A90C-6411E37DF869}" type="slidenum">
              <a:rPr lang="en-US" smtClean="0"/>
              <a:t>‹#›</a:t>
            </a:fld>
            <a:endParaRPr lang="en-US"/>
          </a:p>
        </p:txBody>
      </p:sp>
    </p:spTree>
    <p:extLst>
      <p:ext uri="{BB962C8B-B14F-4D97-AF65-F5344CB8AC3E}">
        <p14:creationId xmlns:p14="http://schemas.microsoft.com/office/powerpoint/2010/main" val="184837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1870CE-EDF3-4D4E-9D75-4A40A0AAE378}"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3C10B-59D3-41F2-A90C-6411E37DF86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479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1870CE-EDF3-4D4E-9D75-4A40A0AAE378}" type="datetimeFigureOut">
              <a:rPr lang="en-US" smtClean="0"/>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3C10B-59D3-41F2-A90C-6411E37DF869}" type="slidenum">
              <a:rPr lang="en-US" smtClean="0"/>
              <a:t>‹#›</a:t>
            </a:fld>
            <a:endParaRPr lang="en-US"/>
          </a:p>
        </p:txBody>
      </p:sp>
    </p:spTree>
    <p:extLst>
      <p:ext uri="{BB962C8B-B14F-4D97-AF65-F5344CB8AC3E}">
        <p14:creationId xmlns:p14="http://schemas.microsoft.com/office/powerpoint/2010/main" val="1559980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1870CE-EDF3-4D4E-9D75-4A40A0AAE378}" type="datetimeFigureOut">
              <a:rPr lang="en-US" smtClean="0"/>
              <a:t>8/25/2023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43C10B-59D3-41F2-A90C-6411E37DF869}" type="slidenum">
              <a:rPr lang="en-US" smtClean="0"/>
              <a:t>‹#›</a:t>
            </a:fld>
            <a:endParaRPr lang="en-US"/>
          </a:p>
        </p:txBody>
      </p:sp>
    </p:spTree>
    <p:extLst>
      <p:ext uri="{BB962C8B-B14F-4D97-AF65-F5344CB8AC3E}">
        <p14:creationId xmlns:p14="http://schemas.microsoft.com/office/powerpoint/2010/main" val="2212996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1870CE-EDF3-4D4E-9D75-4A40A0AAE378}" type="datetimeFigureOut">
              <a:rPr lang="en-US" smtClean="0"/>
              <a:t>8/25/2023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43C10B-59D3-41F2-A90C-6411E37DF869}" type="slidenum">
              <a:rPr lang="en-US" smtClean="0"/>
              <a:t>‹#›</a:t>
            </a:fld>
            <a:endParaRPr lang="en-US"/>
          </a:p>
        </p:txBody>
      </p:sp>
    </p:spTree>
    <p:extLst>
      <p:ext uri="{BB962C8B-B14F-4D97-AF65-F5344CB8AC3E}">
        <p14:creationId xmlns:p14="http://schemas.microsoft.com/office/powerpoint/2010/main" val="1503120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11870CE-EDF3-4D4E-9D75-4A40A0AAE378}" type="datetimeFigureOut">
              <a:rPr lang="en-US" smtClean="0"/>
              <a:t>8/25/2023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243C10B-59D3-41F2-A90C-6411E37DF869}" type="slidenum">
              <a:rPr lang="en-US" smtClean="0"/>
              <a:t>‹#›</a:t>
            </a:fld>
            <a:endParaRPr lang="en-US"/>
          </a:p>
        </p:txBody>
      </p:sp>
    </p:spTree>
    <p:extLst>
      <p:ext uri="{BB962C8B-B14F-4D97-AF65-F5344CB8AC3E}">
        <p14:creationId xmlns:p14="http://schemas.microsoft.com/office/powerpoint/2010/main" val="761456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11870CE-EDF3-4D4E-9D75-4A40A0AAE378}" type="datetimeFigureOut">
              <a:rPr lang="en-US" smtClean="0"/>
              <a:t>8/25/2023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243C10B-59D3-41F2-A90C-6411E37DF869}" type="slidenum">
              <a:rPr lang="en-US" smtClean="0"/>
              <a:t>‹#›</a:t>
            </a:fld>
            <a:endParaRPr lang="en-US"/>
          </a:p>
        </p:txBody>
      </p:sp>
    </p:spTree>
    <p:extLst>
      <p:ext uri="{BB962C8B-B14F-4D97-AF65-F5344CB8AC3E}">
        <p14:creationId xmlns:p14="http://schemas.microsoft.com/office/powerpoint/2010/main" val="3187085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11870CE-EDF3-4D4E-9D75-4A40A0AAE378}" type="datetimeFigureOut">
              <a:rPr lang="en-US" smtClean="0"/>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3C10B-59D3-41F2-A90C-6411E37DF869}" type="slidenum">
              <a:rPr lang="en-US" smtClean="0"/>
              <a:t>‹#›</a:t>
            </a:fld>
            <a:endParaRPr lang="en-US"/>
          </a:p>
        </p:txBody>
      </p:sp>
    </p:spTree>
    <p:extLst>
      <p:ext uri="{BB962C8B-B14F-4D97-AF65-F5344CB8AC3E}">
        <p14:creationId xmlns:p14="http://schemas.microsoft.com/office/powerpoint/2010/main" val="3264664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11870CE-EDF3-4D4E-9D75-4A40A0AAE378}" type="datetimeFigureOut">
              <a:rPr lang="en-US" smtClean="0"/>
              <a:t>8/25/2023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243C10B-59D3-41F2-A90C-6411E37DF86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22999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jpe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2.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4.xml"/><Relationship Id="rId7" Type="http://schemas.openxmlformats.org/officeDocument/2006/relationships/image" Target="../media/image23.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22.emf"/><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8.xml"/><Relationship Id="rId7" Type="http://schemas.openxmlformats.org/officeDocument/2006/relationships/image" Target="../media/image2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14.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9.jpe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0.png"/><Relationship Id="rId11" Type="http://schemas.openxmlformats.org/officeDocument/2006/relationships/hyperlink" Target="mailto:renee.eldredge@Heywood.org" TargetMode="External"/><Relationship Id="rId5" Type="http://schemas.openxmlformats.org/officeDocument/2006/relationships/image" Target="../media/image3.jpeg"/><Relationship Id="rId10" Type="http://schemas.openxmlformats.org/officeDocument/2006/relationships/hyperlink" Target="mailto:selena.johnson@heywood.org" TargetMode="External"/><Relationship Id="rId4" Type="http://schemas.openxmlformats.org/officeDocument/2006/relationships/notesSlide" Target="../notesSlides/notesSlide16.xml"/><Relationship Id="rId9" Type="http://schemas.openxmlformats.org/officeDocument/2006/relationships/hyperlink" Target="mailto:jczasnowski@gardner-ma.gov"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hyperlink" Target="https://docs.google.com/presentation/d/1Vmp56MzYkuX6kaoz8OsUMJ0BfQQrn2ADu09hNnmeElE/edit#slide=id.p"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docs.google.com/presentation/d/1ZRkgKWhq9ffTfB4m_mGANzm4Vg7jo14456HSmCvT400/edit#slide=id.g22a9cbe2aec_0_240" TargetMode="External"/><Relationship Id="rId5" Type="http://schemas.openxmlformats.org/officeDocument/2006/relationships/hyperlink" Target="https://www.youtube.com/watch?v=py8deTlxNco" TargetMode="Externa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31.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www.heywood.org/handlewithcare" TargetMode="External"/><Relationship Id="rId5" Type="http://schemas.openxmlformats.org/officeDocument/2006/relationships/image" Target="../media/image32.jp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3.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2.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4.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8EA87-5DA1-4851-A945-329A414E2201}"/>
              </a:ext>
            </a:extLst>
          </p:cNvPr>
          <p:cNvSpPr>
            <a:spLocks noGrp="1"/>
          </p:cNvSpPr>
          <p:nvPr>
            <p:ph type="ctrTitle"/>
          </p:nvPr>
        </p:nvSpPr>
        <p:spPr>
          <a:xfrm>
            <a:off x="4343399" y="523851"/>
            <a:ext cx="6792686" cy="3712029"/>
          </a:xfrm>
        </p:spPr>
        <p:txBody>
          <a:bodyPr>
            <a:normAutofit/>
          </a:bodyPr>
          <a:lstStyle/>
          <a:p>
            <a:r>
              <a:rPr lang="en-US" sz="6600" dirty="0"/>
              <a:t>North Central &amp;North </a:t>
            </a:r>
            <a:r>
              <a:rPr lang="en-US" sz="6600" dirty="0" err="1"/>
              <a:t>Quabbin</a:t>
            </a:r>
            <a:r>
              <a:rPr lang="en-US" sz="6600" dirty="0"/>
              <a:t> Massachusetts</a:t>
            </a:r>
            <a:br>
              <a:rPr lang="en-US" sz="6600" dirty="0"/>
            </a:br>
            <a:r>
              <a:rPr lang="en-US" sz="6600" dirty="0"/>
              <a:t>HWC Collaborative</a:t>
            </a:r>
          </a:p>
        </p:txBody>
      </p:sp>
      <p:pic>
        <p:nvPicPr>
          <p:cNvPr id="5" name="Picture 4">
            <a:extLst>
              <a:ext uri="{FF2B5EF4-FFF2-40B4-BE49-F238E27FC236}">
                <a16:creationId xmlns:a16="http://schemas.microsoft.com/office/drawing/2014/main" id="{714B972F-5438-465E-B21A-2C0CB4F92F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612" y="523851"/>
            <a:ext cx="3167599" cy="3357655"/>
          </a:xfrm>
          <a:prstGeom prst="rect">
            <a:avLst/>
          </a:prstGeom>
        </p:spPr>
      </p:pic>
      <p:pic>
        <p:nvPicPr>
          <p:cNvPr id="4" name="Picture 3">
            <a:extLst>
              <a:ext uri="{FF2B5EF4-FFF2-40B4-BE49-F238E27FC236}">
                <a16:creationId xmlns:a16="http://schemas.microsoft.com/office/drawing/2014/main" id="{155A4424-DF1A-4BF8-8A84-877D9FDA319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0058" y="5021211"/>
            <a:ext cx="2768372" cy="720159"/>
          </a:xfrm>
          <a:prstGeom prst="rect">
            <a:avLst/>
          </a:prstGeom>
          <a:noFill/>
          <a:ln>
            <a:noFill/>
          </a:ln>
        </p:spPr>
      </p:pic>
      <p:pic>
        <p:nvPicPr>
          <p:cNvPr id="6" name="Picture 5">
            <a:extLst>
              <a:ext uri="{FF2B5EF4-FFF2-40B4-BE49-F238E27FC236}">
                <a16:creationId xmlns:a16="http://schemas.microsoft.com/office/drawing/2014/main" id="{647F9328-81CA-4CCD-B2DD-B198D4225792}"/>
              </a:ext>
            </a:extLst>
          </p:cNvPr>
          <p:cNvPicPr>
            <a:picLocks noChangeAspect="1"/>
          </p:cNvPicPr>
          <p:nvPr/>
        </p:nvPicPr>
        <p:blipFill>
          <a:blip r:embed="rId7"/>
          <a:stretch>
            <a:fillRect/>
          </a:stretch>
        </p:blipFill>
        <p:spPr>
          <a:xfrm>
            <a:off x="9247929" y="4800845"/>
            <a:ext cx="1142754" cy="1142754"/>
          </a:xfrm>
          <a:prstGeom prst="rect">
            <a:avLst/>
          </a:prstGeom>
        </p:spPr>
      </p:pic>
      <p:pic>
        <p:nvPicPr>
          <p:cNvPr id="8" name="Audio 7">
            <a:hlinkClick r:id="" action="ppaction://media"/>
            <a:extLst>
              <a:ext uri="{FF2B5EF4-FFF2-40B4-BE49-F238E27FC236}">
                <a16:creationId xmlns:a16="http://schemas.microsoft.com/office/drawing/2014/main" id="{DC814719-DD6A-4EE0-A48F-F2AB2CB98F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9739399"/>
      </p:ext>
    </p:extLst>
  </p:cSld>
  <p:clrMapOvr>
    <a:masterClrMapping/>
  </p:clrMapOvr>
  <mc:AlternateContent xmlns:mc="http://schemas.openxmlformats.org/markup-compatibility/2006" xmlns:p14="http://schemas.microsoft.com/office/powerpoint/2010/main">
    <mc:Choice Requires="p14">
      <p:transition spd="slow" p14:dur="2000" advTm="6573"/>
    </mc:Choice>
    <mc:Fallback xmlns="">
      <p:transition spd="slow" advTm="6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606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C8AB-FDCC-4662-9D3D-413148E904D4}"/>
              </a:ext>
            </a:extLst>
          </p:cNvPr>
          <p:cNvSpPr>
            <a:spLocks noGrp="1"/>
          </p:cNvSpPr>
          <p:nvPr>
            <p:ph type="title"/>
          </p:nvPr>
        </p:nvSpPr>
        <p:spPr>
          <a:xfrm>
            <a:off x="1097280" y="286604"/>
            <a:ext cx="10058400" cy="1101930"/>
          </a:xfrm>
        </p:spPr>
        <p:txBody>
          <a:bodyPr/>
          <a:lstStyle/>
          <a:p>
            <a:r>
              <a:rPr lang="en-US" b="1" dirty="0">
                <a:solidFill>
                  <a:schemeClr val="accent1">
                    <a:lumMod val="75000"/>
                  </a:schemeClr>
                </a:solidFill>
              </a:rPr>
              <a:t>When does the HWC notice get sent?</a:t>
            </a:r>
          </a:p>
        </p:txBody>
      </p:sp>
      <p:sp>
        <p:nvSpPr>
          <p:cNvPr id="3" name="TextBox 2">
            <a:extLst>
              <a:ext uri="{FF2B5EF4-FFF2-40B4-BE49-F238E27FC236}">
                <a16:creationId xmlns:a16="http://schemas.microsoft.com/office/drawing/2014/main" id="{7540ADB9-FCA4-411F-ABF2-1FB3B0C84CAE}"/>
              </a:ext>
            </a:extLst>
          </p:cNvPr>
          <p:cNvSpPr txBox="1"/>
          <p:nvPr/>
        </p:nvSpPr>
        <p:spPr>
          <a:xfrm>
            <a:off x="984391" y="1964266"/>
            <a:ext cx="4795520" cy="4647426"/>
          </a:xfrm>
          <a:prstGeom prst="rect">
            <a:avLst/>
          </a:prstGeom>
          <a:noFill/>
        </p:spPr>
        <p:txBody>
          <a:bodyPr wrap="square" rtlCol="0">
            <a:spAutoFit/>
          </a:bodyPr>
          <a:lstStyle/>
          <a:p>
            <a:r>
              <a:rPr lang="en-US" sz="2400" b="1" dirty="0"/>
              <a:t>The first responder will issue the HWC notice for: </a:t>
            </a:r>
          </a:p>
          <a:p>
            <a:endParaRPr lang="en-US" sz="1400" dirty="0"/>
          </a:p>
          <a:p>
            <a:pPr marL="285750" indent="-285750">
              <a:buFont typeface="Arial" panose="020B0604020202020204" pitchFamily="34" charset="0"/>
              <a:buChar char="•"/>
            </a:pPr>
            <a:r>
              <a:rPr lang="en-US" sz="2400" dirty="0"/>
              <a:t>A child that was exposed to crime, violence, accident, medical emergency or abuse.</a:t>
            </a:r>
          </a:p>
          <a:p>
            <a:pPr marL="285750" indent="-285750">
              <a:buFont typeface="Arial" panose="020B0604020202020204" pitchFamily="34" charset="0"/>
              <a:buChar char="•"/>
            </a:pPr>
            <a:r>
              <a:rPr lang="en-US" sz="2400" dirty="0"/>
              <a:t>Send one on every child, it’s not our place to judge what is traumatizing to a child.</a:t>
            </a:r>
          </a:p>
          <a:p>
            <a:pPr marL="285750" indent="-285750">
              <a:buFont typeface="Arial" panose="020B0604020202020204" pitchFamily="34" charset="0"/>
              <a:buChar char="•"/>
            </a:pPr>
            <a:r>
              <a:rPr lang="en-US" sz="2400" dirty="0"/>
              <a:t>If they think “Should I send a Handle With Care notice?” we encourage that they SHOULD!</a:t>
            </a:r>
            <a:endParaRPr lang="en-US" sz="1400" dirty="0"/>
          </a:p>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CD85EF69-AD62-4D3F-9E37-9E6DEFC39165}"/>
              </a:ext>
            </a:extLst>
          </p:cNvPr>
          <p:cNvPicPr>
            <a:picLocks noChangeAspect="1"/>
          </p:cNvPicPr>
          <p:nvPr/>
        </p:nvPicPr>
        <p:blipFill>
          <a:blip r:embed="rId5"/>
          <a:stretch>
            <a:fillRect/>
          </a:stretch>
        </p:blipFill>
        <p:spPr>
          <a:xfrm>
            <a:off x="6412091" y="2124000"/>
            <a:ext cx="3397953" cy="2268852"/>
          </a:xfrm>
          <a:prstGeom prst="rect">
            <a:avLst/>
          </a:prstGeom>
        </p:spPr>
      </p:pic>
      <p:pic>
        <p:nvPicPr>
          <p:cNvPr id="5" name="Picture 4">
            <a:extLst>
              <a:ext uri="{FF2B5EF4-FFF2-40B4-BE49-F238E27FC236}">
                <a16:creationId xmlns:a16="http://schemas.microsoft.com/office/drawing/2014/main" id="{86070702-FDCC-4453-8581-88B0C86902AD}"/>
              </a:ext>
            </a:extLst>
          </p:cNvPr>
          <p:cNvPicPr>
            <a:picLocks noChangeAspect="1"/>
          </p:cNvPicPr>
          <p:nvPr/>
        </p:nvPicPr>
        <p:blipFill>
          <a:blip r:embed="rId6"/>
          <a:stretch>
            <a:fillRect/>
          </a:stretch>
        </p:blipFill>
        <p:spPr>
          <a:xfrm>
            <a:off x="8658013" y="4131732"/>
            <a:ext cx="2999425" cy="1996461"/>
          </a:xfrm>
          <a:prstGeom prst="rect">
            <a:avLst/>
          </a:prstGeom>
        </p:spPr>
      </p:pic>
      <p:pic>
        <p:nvPicPr>
          <p:cNvPr id="6" name="Audio 5">
            <a:hlinkClick r:id="" action="ppaction://media"/>
            <a:extLst>
              <a:ext uri="{FF2B5EF4-FFF2-40B4-BE49-F238E27FC236}">
                <a16:creationId xmlns:a16="http://schemas.microsoft.com/office/drawing/2014/main" id="{065576E8-7A1A-4E66-81AF-CAC8582041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1131364"/>
      </p:ext>
    </p:extLst>
  </p:cSld>
  <p:clrMapOvr>
    <a:masterClrMapping/>
  </p:clrMapOvr>
  <mc:AlternateContent xmlns:mc="http://schemas.openxmlformats.org/markup-compatibility/2006" xmlns:p14="http://schemas.microsoft.com/office/powerpoint/2010/main">
    <mc:Choice Requires="p14">
      <p:transition spd="slow" p14:dur="2000" advTm="49811"/>
    </mc:Choice>
    <mc:Fallback xmlns="">
      <p:transition spd="slow" advTm="49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16E215-212E-4D55-BEFB-F157CDC66B42}"/>
              </a:ext>
            </a:extLst>
          </p:cNvPr>
          <p:cNvSpPr txBox="1"/>
          <p:nvPr/>
        </p:nvSpPr>
        <p:spPr>
          <a:xfrm>
            <a:off x="1061156" y="722489"/>
            <a:ext cx="6265333" cy="6463308"/>
          </a:xfrm>
          <a:prstGeom prst="rect">
            <a:avLst/>
          </a:prstGeom>
          <a:noFill/>
        </p:spPr>
        <p:txBody>
          <a:bodyPr wrap="square" rtlCol="0">
            <a:spAutoFit/>
          </a:bodyPr>
          <a:lstStyle/>
          <a:p>
            <a:r>
              <a:rPr lang="en-US" sz="3600" b="1" dirty="0">
                <a:solidFill>
                  <a:schemeClr val="accent1">
                    <a:lumMod val="75000"/>
                  </a:schemeClr>
                </a:solidFill>
              </a:rPr>
              <a:t>Handle With Care (HWC) Notice</a:t>
            </a:r>
          </a:p>
          <a:p>
            <a:endParaRPr lang="en-US" sz="2400" dirty="0"/>
          </a:p>
          <a:p>
            <a:pPr marL="342900" indent="-342900">
              <a:buFont typeface="Arial" panose="020B0604020202020204" pitchFamily="34" charset="0"/>
              <a:buChar char="•"/>
            </a:pPr>
            <a:r>
              <a:rPr lang="en-US" sz="2400" b="1" dirty="0"/>
              <a:t>It is only 3 words: Handle With Care</a:t>
            </a:r>
          </a:p>
          <a:p>
            <a:pPr marL="342900" indent="-342900">
              <a:buFont typeface="Arial" panose="020B0604020202020204" pitchFamily="34" charset="0"/>
              <a:buChar char="•"/>
            </a:pPr>
            <a:r>
              <a:rPr lang="en-US" sz="2400" dirty="0"/>
              <a:t>Details given: child’s name, age and school attending.</a:t>
            </a:r>
          </a:p>
          <a:p>
            <a:pPr marL="342900" indent="-342900">
              <a:buFont typeface="Arial" panose="020B0604020202020204" pitchFamily="34" charset="0"/>
              <a:buChar char="•"/>
            </a:pPr>
            <a:r>
              <a:rPr lang="en-US" sz="2400" dirty="0"/>
              <a:t>It does not violate confidentiality.</a:t>
            </a:r>
          </a:p>
          <a:p>
            <a:pPr marL="342900" indent="-342900">
              <a:buFont typeface="Arial" panose="020B0604020202020204" pitchFamily="34" charset="0"/>
              <a:buChar char="•"/>
            </a:pPr>
            <a:r>
              <a:rPr lang="en-US" sz="2400" dirty="0"/>
              <a:t>Ideally notice arrives to school before the next day.</a:t>
            </a:r>
          </a:p>
          <a:p>
            <a:pPr marL="342900" indent="-342900">
              <a:buFont typeface="Arial" panose="020B0604020202020204" pitchFamily="34" charset="0"/>
              <a:buChar char="•"/>
            </a:pPr>
            <a:r>
              <a:rPr lang="en-US" sz="2400" dirty="0"/>
              <a:t>Need to know basis, only.</a:t>
            </a:r>
          </a:p>
          <a:p>
            <a:pPr marL="342900" indent="-342900">
              <a:buFont typeface="Arial" panose="020B0604020202020204" pitchFamily="34" charset="0"/>
              <a:buChar char="•"/>
            </a:pPr>
            <a:r>
              <a:rPr lang="en-US" sz="2400" dirty="0"/>
              <a:t>May include other childcare service agencies.</a:t>
            </a:r>
          </a:p>
          <a:p>
            <a:pPr marL="342900" indent="-342900">
              <a:buFont typeface="Arial" panose="020B0604020202020204" pitchFamily="34" charset="0"/>
              <a:buChar char="•"/>
            </a:pPr>
            <a:r>
              <a:rPr lang="en-US" sz="2400" dirty="0"/>
              <a:t>Does not set expectation for school staff to approach the student.</a:t>
            </a:r>
          </a:p>
          <a:p>
            <a:pPr marL="342900" indent="-342900">
              <a:buFont typeface="Arial" panose="020B0604020202020204" pitchFamily="34" charset="0"/>
              <a:buChar char="•"/>
            </a:pPr>
            <a:r>
              <a:rPr lang="en-US" sz="2400" dirty="0"/>
              <a:t>Only heightens whole-school approach around Trauma Informed Care (TIC) protocols.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endParaRPr lang="en-US" dirty="0"/>
          </a:p>
        </p:txBody>
      </p:sp>
      <p:pic>
        <p:nvPicPr>
          <p:cNvPr id="3" name="Picture 2">
            <a:extLst>
              <a:ext uri="{FF2B5EF4-FFF2-40B4-BE49-F238E27FC236}">
                <a16:creationId xmlns:a16="http://schemas.microsoft.com/office/drawing/2014/main" id="{2455F756-3632-4BDD-BEDE-D4CB3628C7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5281" y="325697"/>
            <a:ext cx="1614310" cy="1711167"/>
          </a:xfrm>
          <a:prstGeom prst="rect">
            <a:avLst/>
          </a:prstGeom>
        </p:spPr>
      </p:pic>
      <p:sp>
        <p:nvSpPr>
          <p:cNvPr id="4" name="Arrow: Down 3">
            <a:extLst>
              <a:ext uri="{FF2B5EF4-FFF2-40B4-BE49-F238E27FC236}">
                <a16:creationId xmlns:a16="http://schemas.microsoft.com/office/drawing/2014/main" id="{45ACB66A-8093-45EC-B2C0-5EEFEB517E29}"/>
              </a:ext>
            </a:extLst>
          </p:cNvPr>
          <p:cNvSpPr/>
          <p:nvPr/>
        </p:nvSpPr>
        <p:spPr>
          <a:xfrm>
            <a:off x="8891130" y="2361333"/>
            <a:ext cx="2167466" cy="8918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Identified by Law</a:t>
            </a:r>
            <a:r>
              <a:rPr lang="en-US" dirty="0"/>
              <a:t> </a:t>
            </a:r>
            <a:r>
              <a:rPr lang="en-US" sz="1200" dirty="0"/>
              <a:t>Enforcement</a:t>
            </a:r>
          </a:p>
        </p:txBody>
      </p:sp>
      <p:sp>
        <p:nvSpPr>
          <p:cNvPr id="6" name="Arrow: Down 5">
            <a:extLst>
              <a:ext uri="{FF2B5EF4-FFF2-40B4-BE49-F238E27FC236}">
                <a16:creationId xmlns:a16="http://schemas.microsoft.com/office/drawing/2014/main" id="{AFA8A07D-3CD2-483A-BD53-F9EBB6A044FB}"/>
              </a:ext>
            </a:extLst>
          </p:cNvPr>
          <p:cNvSpPr/>
          <p:nvPr/>
        </p:nvSpPr>
        <p:spPr>
          <a:xfrm>
            <a:off x="8891130" y="3494345"/>
            <a:ext cx="2167466" cy="8918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HWC notice to</a:t>
            </a:r>
          </a:p>
          <a:p>
            <a:pPr algn="ctr"/>
            <a:r>
              <a:rPr lang="en-US" sz="1200" dirty="0"/>
              <a:t>School</a:t>
            </a:r>
          </a:p>
        </p:txBody>
      </p:sp>
      <p:sp>
        <p:nvSpPr>
          <p:cNvPr id="7" name="Arrow: Down 6">
            <a:extLst>
              <a:ext uri="{FF2B5EF4-FFF2-40B4-BE49-F238E27FC236}">
                <a16:creationId xmlns:a16="http://schemas.microsoft.com/office/drawing/2014/main" id="{5F32B565-59AC-4879-A4E7-D576EDC35D8E}"/>
              </a:ext>
            </a:extLst>
          </p:cNvPr>
          <p:cNvSpPr/>
          <p:nvPr/>
        </p:nvSpPr>
        <p:spPr>
          <a:xfrm>
            <a:off x="8963378" y="4627357"/>
            <a:ext cx="2167466" cy="8918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School staff engage TIC</a:t>
            </a:r>
          </a:p>
          <a:p>
            <a:pPr algn="ctr"/>
            <a:r>
              <a:rPr lang="en-US" sz="1200" dirty="0"/>
              <a:t>protocols</a:t>
            </a:r>
          </a:p>
        </p:txBody>
      </p:sp>
      <p:sp>
        <p:nvSpPr>
          <p:cNvPr id="9" name="Oval 8">
            <a:extLst>
              <a:ext uri="{FF2B5EF4-FFF2-40B4-BE49-F238E27FC236}">
                <a16:creationId xmlns:a16="http://schemas.microsoft.com/office/drawing/2014/main" id="{EEDC424B-3724-495F-9C2D-6C1AD26946E1}"/>
              </a:ext>
            </a:extLst>
          </p:cNvPr>
          <p:cNvSpPr/>
          <p:nvPr/>
        </p:nvSpPr>
        <p:spPr>
          <a:xfrm>
            <a:off x="9225281" y="5760369"/>
            <a:ext cx="1729458" cy="448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 all students benefit</a:t>
            </a:r>
          </a:p>
        </p:txBody>
      </p:sp>
      <p:pic>
        <p:nvPicPr>
          <p:cNvPr id="5" name="Audio 4">
            <a:hlinkClick r:id="" action="ppaction://media"/>
            <a:extLst>
              <a:ext uri="{FF2B5EF4-FFF2-40B4-BE49-F238E27FC236}">
                <a16:creationId xmlns:a16="http://schemas.microsoft.com/office/drawing/2014/main" id="{B5CD6EC7-4A9E-4962-BDA3-FB72FED223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3017601"/>
      </p:ext>
    </p:extLst>
  </p:cSld>
  <p:clrMapOvr>
    <a:masterClrMapping/>
  </p:clrMapOvr>
  <mc:AlternateContent xmlns:mc="http://schemas.openxmlformats.org/markup-compatibility/2006" xmlns:p14="http://schemas.microsoft.com/office/powerpoint/2010/main">
    <mc:Choice Requires="p14">
      <p:transition spd="slow" p14:dur="2000" advTm="42881"/>
    </mc:Choice>
    <mc:Fallback xmlns="">
      <p:transition spd="slow" advTm="4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81D3893-7EDD-4209-8D96-75CE99D1C8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 name="Rectangle 2">
            <a:extLst>
              <a:ext uri="{FF2B5EF4-FFF2-40B4-BE49-F238E27FC236}">
                <a16:creationId xmlns:a16="http://schemas.microsoft.com/office/drawing/2014/main" id="{A93A4FEE-B8AD-40C0-82D8-99F6B5CFD5EA}"/>
              </a:ext>
            </a:extLst>
          </p:cNvPr>
          <p:cNvSpPr/>
          <p:nvPr/>
        </p:nvSpPr>
        <p:spPr>
          <a:xfrm>
            <a:off x="2735179" y="5620784"/>
            <a:ext cx="6096000" cy="369332"/>
          </a:xfrm>
          <a:prstGeom prst="rect">
            <a:avLst/>
          </a:prstGeom>
        </p:spPr>
        <p:txBody>
          <a:bodyPr>
            <a:spAutoFit/>
          </a:bodyPr>
          <a:lstStyle/>
          <a:p>
            <a:pPr algn="ctr"/>
            <a:r>
              <a:rPr lang="en-US" dirty="0"/>
              <a:t>. </a:t>
            </a:r>
          </a:p>
        </p:txBody>
      </p:sp>
      <p:pic>
        <p:nvPicPr>
          <p:cNvPr id="6" name="Picture 5">
            <a:extLst>
              <a:ext uri="{FF2B5EF4-FFF2-40B4-BE49-F238E27FC236}">
                <a16:creationId xmlns:a16="http://schemas.microsoft.com/office/drawing/2014/main" id="{5B67645D-763C-4BA3-97C7-FE77190899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6877" y="444495"/>
            <a:ext cx="1368640" cy="1450757"/>
          </a:xfrm>
          <a:prstGeom prst="rect">
            <a:avLst/>
          </a:prstGeom>
        </p:spPr>
      </p:pic>
      <p:sp>
        <p:nvSpPr>
          <p:cNvPr id="4" name="TextBox 3"/>
          <p:cNvSpPr txBox="1"/>
          <p:nvPr/>
        </p:nvSpPr>
        <p:spPr>
          <a:xfrm>
            <a:off x="908383" y="2266020"/>
            <a:ext cx="2905628" cy="3539430"/>
          </a:xfrm>
          <a:prstGeom prst="rect">
            <a:avLst/>
          </a:prstGeom>
          <a:noFill/>
        </p:spPr>
        <p:txBody>
          <a:bodyPr wrap="square" rtlCol="0">
            <a:spAutoFit/>
          </a:bodyPr>
          <a:lstStyle/>
          <a:p>
            <a:pPr algn="ctr"/>
            <a:r>
              <a:rPr lang="en-US" sz="2800" dirty="0"/>
              <a:t>When a child is exposed to violence or trauma and returns to school it is </a:t>
            </a:r>
            <a:r>
              <a:rPr lang="en-US" sz="2800" b="1" dirty="0"/>
              <a:t>important</a:t>
            </a:r>
            <a:r>
              <a:rPr lang="en-US" sz="2800" dirty="0"/>
              <a:t> for them to feel </a:t>
            </a:r>
            <a:r>
              <a:rPr lang="en-US" sz="2800" u="sng" dirty="0"/>
              <a:t>safe and supported</a:t>
            </a:r>
            <a:r>
              <a:rPr lang="en-US" sz="2800" dirty="0"/>
              <a:t>.</a:t>
            </a:r>
          </a:p>
        </p:txBody>
      </p:sp>
      <p:sp>
        <p:nvSpPr>
          <p:cNvPr id="7" name="Title 1">
            <a:extLst>
              <a:ext uri="{FF2B5EF4-FFF2-40B4-BE49-F238E27FC236}">
                <a16:creationId xmlns:a16="http://schemas.microsoft.com/office/drawing/2014/main" id="{8FB89931-A0ED-48D3-B3B3-27B56C2DB27A}"/>
              </a:ext>
            </a:extLst>
          </p:cNvPr>
          <p:cNvSpPr txBox="1">
            <a:spLocks/>
          </p:cNvSpPr>
          <p:nvPr/>
        </p:nvSpPr>
        <p:spPr>
          <a:xfrm>
            <a:off x="4641584" y="1895252"/>
            <a:ext cx="7132018" cy="2984966"/>
          </a:xfrm>
          <a:prstGeom prst="rect">
            <a:avLst/>
          </a:prstGeom>
          <a:solidFill>
            <a:schemeClr val="bg2">
              <a:lumMod val="90000"/>
            </a:schemeClr>
          </a:solidFill>
        </p:spPr>
        <p:txBody>
          <a:bodyPr vert="horz" lIns="91440" tIns="45720" rIns="91440" bIns="45720" rtlCol="0" anchor="b">
            <a:no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algn="ctr"/>
            <a:r>
              <a:rPr lang="en-US" sz="2400" b="1" dirty="0">
                <a:solidFill>
                  <a:schemeClr val="bg1"/>
                </a:solidFill>
                <a:latin typeface="+mn-lt"/>
              </a:rPr>
              <a:t>If a law enforcement officer encounters a child            during a call, that child’s name and three words:                     “HANDLE WITH CARE”                                                                        are forwarded to the school before the next day.             The school implements individual, class, </a:t>
            </a:r>
            <a:br>
              <a:rPr lang="en-US" sz="2400" b="1" dirty="0">
                <a:solidFill>
                  <a:schemeClr val="bg1"/>
                </a:solidFill>
                <a:latin typeface="+mn-lt"/>
              </a:rPr>
            </a:br>
            <a:r>
              <a:rPr lang="en-US" sz="2400" b="1" dirty="0">
                <a:solidFill>
                  <a:schemeClr val="bg1"/>
                </a:solidFill>
                <a:latin typeface="+mn-lt"/>
              </a:rPr>
              <a:t>and whole school trauma-sensitive curricula so that identified children are “Handled With Care”.                         If a child needs more intervention, on-site mental healthcare is available at the school.</a:t>
            </a:r>
          </a:p>
        </p:txBody>
      </p:sp>
      <p:sp>
        <p:nvSpPr>
          <p:cNvPr id="8" name="TextBox 7">
            <a:extLst>
              <a:ext uri="{FF2B5EF4-FFF2-40B4-BE49-F238E27FC236}">
                <a16:creationId xmlns:a16="http://schemas.microsoft.com/office/drawing/2014/main" id="{0A1D6EC8-1EF7-45C6-B80F-FEB009C0FF75}"/>
              </a:ext>
            </a:extLst>
          </p:cNvPr>
          <p:cNvSpPr txBox="1"/>
          <p:nvPr/>
        </p:nvSpPr>
        <p:spPr>
          <a:xfrm flipH="1">
            <a:off x="4644291" y="1437648"/>
            <a:ext cx="7132018" cy="461665"/>
          </a:xfrm>
          <a:prstGeom prst="rect">
            <a:avLst/>
          </a:prstGeom>
          <a:solidFill>
            <a:schemeClr val="accent1"/>
          </a:solidFill>
        </p:spPr>
        <p:txBody>
          <a:bodyPr wrap="square" rtlCol="0">
            <a:spAutoFit/>
          </a:bodyPr>
          <a:lstStyle/>
          <a:p>
            <a:pPr algn="ctr"/>
            <a:r>
              <a:rPr lang="en-US" sz="2400" b="1" dirty="0">
                <a:solidFill>
                  <a:schemeClr val="bg1"/>
                </a:solidFill>
              </a:rPr>
              <a:t>The “Handle With Care” Snapshot:</a:t>
            </a:r>
            <a:endParaRPr lang="en-US" sz="2400" dirty="0"/>
          </a:p>
        </p:txBody>
      </p:sp>
    </p:spTree>
    <p:extLst>
      <p:ext uri="{BB962C8B-B14F-4D97-AF65-F5344CB8AC3E}">
        <p14:creationId xmlns:p14="http://schemas.microsoft.com/office/powerpoint/2010/main" val="1118458527"/>
      </p:ext>
    </p:extLst>
  </p:cSld>
  <p:clrMapOvr>
    <a:masterClrMapping/>
  </p:clrMapOvr>
  <mc:AlternateContent xmlns:mc="http://schemas.openxmlformats.org/markup-compatibility/2006" xmlns:p14="http://schemas.microsoft.com/office/powerpoint/2010/main">
    <mc:Choice Requires="p14">
      <p:transition spd="slow" p14:dur="2000" advTm="30780"/>
    </mc:Choice>
    <mc:Fallback xmlns="">
      <p:transition spd="slow" advTm="30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01B5-8272-4674-A0B8-5D7B27A69F15}"/>
              </a:ext>
            </a:extLst>
          </p:cNvPr>
          <p:cNvSpPr>
            <a:spLocks noGrp="1"/>
          </p:cNvSpPr>
          <p:nvPr>
            <p:ph type="title"/>
          </p:nvPr>
        </p:nvSpPr>
        <p:spPr>
          <a:xfrm>
            <a:off x="1122317" y="205012"/>
            <a:ext cx="9947366" cy="1103258"/>
          </a:xfrm>
        </p:spPr>
        <p:txBody>
          <a:bodyPr/>
          <a:lstStyle/>
          <a:p>
            <a:r>
              <a:rPr lang="en-US" b="1" dirty="0">
                <a:solidFill>
                  <a:srgbClr val="0070C0"/>
                </a:solidFill>
              </a:rPr>
              <a:t>What Happens At School?</a:t>
            </a:r>
          </a:p>
        </p:txBody>
      </p:sp>
      <p:sp>
        <p:nvSpPr>
          <p:cNvPr id="3" name="Text Placeholder 2">
            <a:extLst>
              <a:ext uri="{FF2B5EF4-FFF2-40B4-BE49-F238E27FC236}">
                <a16:creationId xmlns:a16="http://schemas.microsoft.com/office/drawing/2014/main" id="{EA5CA2BE-FC3D-43A2-B718-D8A2BA298DC4}"/>
              </a:ext>
            </a:extLst>
          </p:cNvPr>
          <p:cNvSpPr>
            <a:spLocks noGrp="1"/>
          </p:cNvSpPr>
          <p:nvPr>
            <p:ph type="body" idx="1"/>
          </p:nvPr>
        </p:nvSpPr>
        <p:spPr>
          <a:xfrm>
            <a:off x="589546" y="2360614"/>
            <a:ext cx="5445493" cy="736282"/>
          </a:xfrm>
        </p:spPr>
        <p:txBody>
          <a:bodyPr>
            <a:noAutofit/>
          </a:bodyPr>
          <a:lstStyle/>
          <a:p>
            <a:r>
              <a:rPr lang="en-US" sz="2400" b="1" u="sng" dirty="0">
                <a:solidFill>
                  <a:schemeClr val="tx1"/>
                </a:solidFill>
              </a:rPr>
              <a:t>Schools will implement Trauma informed care practices:</a:t>
            </a:r>
          </a:p>
        </p:txBody>
      </p:sp>
      <p:sp>
        <p:nvSpPr>
          <p:cNvPr id="4" name="Content Placeholder 3">
            <a:extLst>
              <a:ext uri="{FF2B5EF4-FFF2-40B4-BE49-F238E27FC236}">
                <a16:creationId xmlns:a16="http://schemas.microsoft.com/office/drawing/2014/main" id="{0A4E6065-85AF-46B6-A5F3-F371A64572F0}"/>
              </a:ext>
            </a:extLst>
          </p:cNvPr>
          <p:cNvSpPr>
            <a:spLocks noGrp="1"/>
          </p:cNvSpPr>
          <p:nvPr>
            <p:ph sz="half" idx="2"/>
          </p:nvPr>
        </p:nvSpPr>
        <p:spPr>
          <a:xfrm>
            <a:off x="589546" y="3221229"/>
            <a:ext cx="4937760" cy="3269508"/>
          </a:xfrm>
        </p:spPr>
        <p:txBody>
          <a:bodyPr>
            <a:normAutofit/>
          </a:bodyPr>
          <a:lstStyle/>
          <a:p>
            <a:pPr marL="0" indent="0">
              <a:buNone/>
            </a:pPr>
            <a:r>
              <a:rPr lang="en-US" sz="2400" dirty="0">
                <a:solidFill>
                  <a:schemeClr val="tx1"/>
                </a:solidFill>
              </a:rPr>
              <a:t>HWC will provide a safe zone for whatever extra care the child may need at school from:</a:t>
            </a:r>
          </a:p>
          <a:p>
            <a:pPr marL="0" indent="0">
              <a:buNone/>
            </a:pPr>
            <a:r>
              <a:rPr lang="en-US" sz="2400" dirty="0">
                <a:solidFill>
                  <a:schemeClr val="tx1"/>
                </a:solidFill>
              </a:rPr>
              <a:t>A space to rest and regroup. </a:t>
            </a:r>
          </a:p>
          <a:p>
            <a:pPr marL="0" indent="0">
              <a:buNone/>
            </a:pPr>
            <a:r>
              <a:rPr lang="en-US" sz="2400" dirty="0">
                <a:solidFill>
                  <a:schemeClr val="tx1"/>
                </a:solidFill>
              </a:rPr>
              <a:t>The chance to retake/postpone a test.</a:t>
            </a:r>
          </a:p>
          <a:p>
            <a:pPr marL="0" indent="0">
              <a:buNone/>
            </a:pPr>
            <a:r>
              <a:rPr lang="en-US" sz="2400" dirty="0">
                <a:solidFill>
                  <a:schemeClr val="tx1"/>
                </a:solidFill>
              </a:rPr>
              <a:t>Experience general kindness, to accessing therapeutic sessions. </a:t>
            </a:r>
            <a:endParaRPr lang="en-US" sz="2400" dirty="0"/>
          </a:p>
          <a:p>
            <a:endParaRPr lang="en-US" dirty="0"/>
          </a:p>
        </p:txBody>
      </p:sp>
      <p:sp>
        <p:nvSpPr>
          <p:cNvPr id="5" name="Text Placeholder 4">
            <a:extLst>
              <a:ext uri="{FF2B5EF4-FFF2-40B4-BE49-F238E27FC236}">
                <a16:creationId xmlns:a16="http://schemas.microsoft.com/office/drawing/2014/main" id="{1A6DFBEA-2C76-4A44-A920-9B51728E3CBF}"/>
              </a:ext>
            </a:extLst>
          </p:cNvPr>
          <p:cNvSpPr>
            <a:spLocks noGrp="1"/>
          </p:cNvSpPr>
          <p:nvPr>
            <p:ph type="body" sz="quarter" idx="3"/>
          </p:nvPr>
        </p:nvSpPr>
        <p:spPr>
          <a:xfrm>
            <a:off x="6979720" y="2299164"/>
            <a:ext cx="4937760" cy="736282"/>
          </a:xfrm>
        </p:spPr>
        <p:txBody>
          <a:bodyPr>
            <a:normAutofit/>
          </a:bodyPr>
          <a:lstStyle/>
          <a:p>
            <a:r>
              <a:rPr lang="en-US" sz="2400" b="1" u="sng" dirty="0">
                <a:solidFill>
                  <a:schemeClr val="tx1"/>
                </a:solidFill>
              </a:rPr>
              <a:t>What not to do at school?</a:t>
            </a:r>
            <a:endParaRPr lang="en-US" sz="2400" u="sng" dirty="0"/>
          </a:p>
        </p:txBody>
      </p:sp>
      <p:sp>
        <p:nvSpPr>
          <p:cNvPr id="6" name="Content Placeholder 5">
            <a:extLst>
              <a:ext uri="{FF2B5EF4-FFF2-40B4-BE49-F238E27FC236}">
                <a16:creationId xmlns:a16="http://schemas.microsoft.com/office/drawing/2014/main" id="{041A40CC-E61D-4EAB-97A5-467189B625EB}"/>
              </a:ext>
            </a:extLst>
          </p:cNvPr>
          <p:cNvSpPr>
            <a:spLocks noGrp="1"/>
          </p:cNvSpPr>
          <p:nvPr>
            <p:ph sz="quarter" idx="4"/>
          </p:nvPr>
        </p:nvSpPr>
        <p:spPr>
          <a:xfrm>
            <a:off x="6979720" y="3174195"/>
            <a:ext cx="4937760" cy="3378200"/>
          </a:xfrm>
        </p:spPr>
        <p:txBody>
          <a:bodyPr>
            <a:normAutofit/>
          </a:bodyPr>
          <a:lstStyle/>
          <a:p>
            <a:r>
              <a:rPr lang="en-US" sz="2400" dirty="0">
                <a:solidFill>
                  <a:schemeClr val="tx1"/>
                </a:solidFill>
              </a:rPr>
              <a:t>We do not ask the student about their experience. </a:t>
            </a:r>
          </a:p>
          <a:p>
            <a:r>
              <a:rPr lang="en-US" sz="2400" dirty="0">
                <a:solidFill>
                  <a:schemeClr val="tx1"/>
                </a:solidFill>
              </a:rPr>
              <a:t>Our role is not to interview, quiz, or to gain information from the student. </a:t>
            </a:r>
          </a:p>
          <a:p>
            <a:r>
              <a:rPr lang="en-US" sz="2400" dirty="0">
                <a:solidFill>
                  <a:schemeClr val="tx1"/>
                </a:solidFill>
              </a:rPr>
              <a:t>Implementing punishments that will aggravate the negative effects of trauma on these children. </a:t>
            </a:r>
          </a:p>
          <a:p>
            <a:endParaRPr lang="en-US" dirty="0"/>
          </a:p>
        </p:txBody>
      </p:sp>
      <p:pic>
        <p:nvPicPr>
          <p:cNvPr id="7" name="Picture 6">
            <a:extLst>
              <a:ext uri="{FF2B5EF4-FFF2-40B4-BE49-F238E27FC236}">
                <a16:creationId xmlns:a16="http://schemas.microsoft.com/office/drawing/2014/main" id="{6488C64F-A0ED-41BE-A392-8661681211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3302" y="105722"/>
            <a:ext cx="1368640" cy="1450757"/>
          </a:xfrm>
          <a:prstGeom prst="rect">
            <a:avLst/>
          </a:prstGeom>
        </p:spPr>
      </p:pic>
      <p:pic>
        <p:nvPicPr>
          <p:cNvPr id="14" name="Audio 13">
            <a:hlinkClick r:id="" action="ppaction://media"/>
            <a:extLst>
              <a:ext uri="{FF2B5EF4-FFF2-40B4-BE49-F238E27FC236}">
                <a16:creationId xmlns:a16="http://schemas.microsoft.com/office/drawing/2014/main" id="{283A691C-CA4A-45AC-92CD-A40CD0BBB1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9" name="Picture 8">
            <a:extLst>
              <a:ext uri="{FF2B5EF4-FFF2-40B4-BE49-F238E27FC236}">
                <a16:creationId xmlns:a16="http://schemas.microsoft.com/office/drawing/2014/main" id="{930DFA84-4096-4CBB-8024-6A2AD18679BE}"/>
              </a:ext>
            </a:extLst>
          </p:cNvPr>
          <p:cNvPicPr>
            <a:picLocks noChangeAspect="1"/>
          </p:cNvPicPr>
          <p:nvPr/>
        </p:nvPicPr>
        <p:blipFill rotWithShape="1">
          <a:blip r:embed="rId6"/>
          <a:srcRect l="13548" t="11920" r="6468" b="19903"/>
          <a:stretch/>
        </p:blipFill>
        <p:spPr>
          <a:xfrm>
            <a:off x="5344886" y="1310166"/>
            <a:ext cx="1800556" cy="1256292"/>
          </a:xfrm>
          <a:prstGeom prst="rect">
            <a:avLst/>
          </a:prstGeom>
        </p:spPr>
      </p:pic>
    </p:spTree>
    <p:extLst>
      <p:ext uri="{BB962C8B-B14F-4D97-AF65-F5344CB8AC3E}">
        <p14:creationId xmlns:p14="http://schemas.microsoft.com/office/powerpoint/2010/main" val="3492541528"/>
      </p:ext>
    </p:extLst>
  </p:cSld>
  <p:clrMapOvr>
    <a:masterClrMapping/>
  </p:clrMapOvr>
  <mc:AlternateContent xmlns:mc="http://schemas.openxmlformats.org/markup-compatibility/2006" xmlns:p14="http://schemas.microsoft.com/office/powerpoint/2010/main">
    <mc:Choice Requires="p14">
      <p:transition spd="slow" p14:dur="2000" advTm="44945"/>
    </mc:Choice>
    <mc:Fallback xmlns="">
      <p:transition spd="slow" advTm="44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45F02D-5A31-4E75-8C0B-555150828AF3}"/>
              </a:ext>
            </a:extLst>
          </p:cNvPr>
          <p:cNvSpPr txBox="1"/>
          <p:nvPr/>
        </p:nvSpPr>
        <p:spPr>
          <a:xfrm>
            <a:off x="8959516" y="521482"/>
            <a:ext cx="2775284" cy="1877437"/>
          </a:xfrm>
          <a:prstGeom prst="rect">
            <a:avLst/>
          </a:prstGeom>
          <a:noFill/>
        </p:spPr>
        <p:txBody>
          <a:bodyPr wrap="square" rtlCol="0">
            <a:spAutoFit/>
          </a:bodyPr>
          <a:lstStyle/>
          <a:p>
            <a:r>
              <a:rPr lang="en-US" b="1" dirty="0"/>
              <a:t>Original HWC Team, from left to right:</a:t>
            </a:r>
          </a:p>
          <a:p>
            <a:r>
              <a:rPr lang="en-US" sz="1600" dirty="0"/>
              <a:t>Selena Johnson, HWC Heywood Healthcare; Mark Pellegrino, Superintendent of Gardner Public Schools &amp; Deputy Chief Nicholas Maroni</a:t>
            </a:r>
          </a:p>
        </p:txBody>
      </p:sp>
      <p:pic>
        <p:nvPicPr>
          <p:cNvPr id="3" name="Picture 2">
            <a:extLst>
              <a:ext uri="{FF2B5EF4-FFF2-40B4-BE49-F238E27FC236}">
                <a16:creationId xmlns:a16="http://schemas.microsoft.com/office/drawing/2014/main" id="{149BB423-2F41-4D31-B10D-B936115804B6}"/>
              </a:ext>
            </a:extLst>
          </p:cNvPr>
          <p:cNvPicPr>
            <a:picLocks noChangeAspect="1"/>
          </p:cNvPicPr>
          <p:nvPr/>
        </p:nvPicPr>
        <p:blipFill rotWithShape="1">
          <a:blip r:embed="rId5"/>
          <a:srcRect l="44422" r="1636"/>
          <a:stretch/>
        </p:blipFill>
        <p:spPr>
          <a:xfrm>
            <a:off x="5414211" y="390218"/>
            <a:ext cx="2775284" cy="3429000"/>
          </a:xfrm>
          <a:prstGeom prst="rect">
            <a:avLst/>
          </a:prstGeom>
          <a:ln w="63500">
            <a:solidFill>
              <a:schemeClr val="accent1"/>
            </a:solidFill>
          </a:ln>
        </p:spPr>
      </p:pic>
      <p:sp>
        <p:nvSpPr>
          <p:cNvPr id="4" name="Text Placeholder 3">
            <a:extLst>
              <a:ext uri="{FF2B5EF4-FFF2-40B4-BE49-F238E27FC236}">
                <a16:creationId xmlns:a16="http://schemas.microsoft.com/office/drawing/2014/main" id="{A99FA074-9B67-4FC9-BC42-DA8EA84B8B46}"/>
              </a:ext>
            </a:extLst>
          </p:cNvPr>
          <p:cNvSpPr txBox="1">
            <a:spLocks/>
          </p:cNvSpPr>
          <p:nvPr/>
        </p:nvSpPr>
        <p:spPr>
          <a:xfrm>
            <a:off x="653919" y="4243088"/>
            <a:ext cx="8730153" cy="1852912"/>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600" dirty="0">
                <a:solidFill>
                  <a:schemeClr val="tx1"/>
                </a:solidFill>
              </a:rPr>
              <a:t>"Between 2019 – 2023 HWC has helped local area Police Departments and Greater Gardner Public Schools to support over 600+ youth that have experienced a traumatic event.“</a:t>
            </a:r>
          </a:p>
          <a:p>
            <a:pPr algn="ctr"/>
            <a:r>
              <a:rPr lang="en-US" sz="1800" dirty="0">
                <a:solidFill>
                  <a:schemeClr val="tx1"/>
                </a:solidFill>
              </a:rPr>
              <a:t>-Renee Eldredge, HWC Asst. Program Manager &amp; Community Health Worker</a:t>
            </a:r>
          </a:p>
          <a:p>
            <a:endParaRPr lang="en-US" dirty="0"/>
          </a:p>
        </p:txBody>
      </p:sp>
      <p:pic>
        <p:nvPicPr>
          <p:cNvPr id="5" name="Picture 4">
            <a:extLst>
              <a:ext uri="{FF2B5EF4-FFF2-40B4-BE49-F238E27FC236}">
                <a16:creationId xmlns:a16="http://schemas.microsoft.com/office/drawing/2014/main" id="{84C44C7B-85F9-4E37-8C82-A338AA9EB3F6}"/>
              </a:ext>
            </a:extLst>
          </p:cNvPr>
          <p:cNvPicPr>
            <a:picLocks noChangeAspect="1"/>
          </p:cNvPicPr>
          <p:nvPr/>
        </p:nvPicPr>
        <p:blipFill>
          <a:blip r:embed="rId6"/>
          <a:stretch>
            <a:fillRect/>
          </a:stretch>
        </p:blipFill>
        <p:spPr>
          <a:xfrm>
            <a:off x="8811795" y="4031246"/>
            <a:ext cx="2726286" cy="339323"/>
          </a:xfrm>
          <a:prstGeom prst="rect">
            <a:avLst/>
          </a:prstGeom>
          <a:solidFill>
            <a:schemeClr val="bg1">
              <a:lumMod val="50000"/>
            </a:schemeClr>
          </a:solidFill>
        </p:spPr>
      </p:pic>
      <p:pic>
        <p:nvPicPr>
          <p:cNvPr id="6" name="Picture 5">
            <a:extLst>
              <a:ext uri="{FF2B5EF4-FFF2-40B4-BE49-F238E27FC236}">
                <a16:creationId xmlns:a16="http://schemas.microsoft.com/office/drawing/2014/main" id="{A49A979A-0016-4218-A64B-06FD71A74ECC}"/>
              </a:ext>
            </a:extLst>
          </p:cNvPr>
          <p:cNvPicPr>
            <a:picLocks noChangeAspect="1"/>
          </p:cNvPicPr>
          <p:nvPr/>
        </p:nvPicPr>
        <p:blipFill>
          <a:blip r:embed="rId7"/>
          <a:stretch>
            <a:fillRect/>
          </a:stretch>
        </p:blipFill>
        <p:spPr>
          <a:xfrm>
            <a:off x="9784663" y="4631685"/>
            <a:ext cx="1124990" cy="1124990"/>
          </a:xfrm>
          <a:prstGeom prst="rect">
            <a:avLst/>
          </a:prstGeom>
        </p:spPr>
      </p:pic>
      <p:pic>
        <p:nvPicPr>
          <p:cNvPr id="7" name="Picture 6">
            <a:extLst>
              <a:ext uri="{FF2B5EF4-FFF2-40B4-BE49-F238E27FC236}">
                <a16:creationId xmlns:a16="http://schemas.microsoft.com/office/drawing/2014/main" id="{1A326E0A-3C3D-4293-B612-685BA444A454}"/>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38103" y="3021049"/>
            <a:ext cx="2162536" cy="555849"/>
          </a:xfrm>
          <a:prstGeom prst="rect">
            <a:avLst/>
          </a:prstGeom>
          <a:noFill/>
          <a:ln>
            <a:noFill/>
          </a:ln>
        </p:spPr>
      </p:pic>
      <p:pic>
        <p:nvPicPr>
          <p:cNvPr id="9" name="Audio 8">
            <a:hlinkClick r:id="" action="ppaction://media"/>
            <a:extLst>
              <a:ext uri="{FF2B5EF4-FFF2-40B4-BE49-F238E27FC236}">
                <a16:creationId xmlns:a16="http://schemas.microsoft.com/office/drawing/2014/main" id="{8E8CD10A-0F34-4B3C-817E-1AE5844A12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10" name="Title 1">
            <a:extLst>
              <a:ext uri="{FF2B5EF4-FFF2-40B4-BE49-F238E27FC236}">
                <a16:creationId xmlns:a16="http://schemas.microsoft.com/office/drawing/2014/main" id="{59844A00-EBFB-4CC4-9980-96DB397B8005}"/>
              </a:ext>
            </a:extLst>
          </p:cNvPr>
          <p:cNvSpPr txBox="1">
            <a:spLocks/>
          </p:cNvSpPr>
          <p:nvPr/>
        </p:nvSpPr>
        <p:spPr>
          <a:xfrm>
            <a:off x="653919" y="525936"/>
            <a:ext cx="4068727" cy="3157564"/>
          </a:xfrm>
          <a:prstGeom prst="rect">
            <a:avLst/>
          </a:prstGeom>
          <a:solidFill>
            <a:schemeClr val="accent1"/>
          </a:solidFill>
          <a:ln w="38100">
            <a:solidFill>
              <a:schemeClr val="tx1"/>
            </a:solidFill>
          </a:ln>
        </p:spPr>
        <p:txBody>
          <a:bodyPr>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b="1" u="sng" dirty="0">
              <a:solidFill>
                <a:schemeClr val="bg1"/>
              </a:solidFill>
            </a:endParaRPr>
          </a:p>
          <a:p>
            <a:pPr algn="ctr"/>
            <a:r>
              <a:rPr lang="en-US" sz="2400" b="1" u="sng" dirty="0">
                <a:solidFill>
                  <a:schemeClr val="bg1"/>
                </a:solidFill>
              </a:rPr>
              <a:t>LOCAL STATISTICS</a:t>
            </a:r>
            <a:br>
              <a:rPr lang="en-US" sz="2400" b="1" u="sng" dirty="0">
                <a:solidFill>
                  <a:schemeClr val="bg1"/>
                </a:solidFill>
              </a:rPr>
            </a:br>
            <a:br>
              <a:rPr lang="en-US" sz="2400" b="1" u="sng" dirty="0">
                <a:solidFill>
                  <a:schemeClr val="bg1"/>
                </a:solidFill>
              </a:rPr>
            </a:br>
            <a:r>
              <a:rPr lang="en-US" sz="2400" b="1" dirty="0">
                <a:solidFill>
                  <a:schemeClr val="bg1"/>
                </a:solidFill>
              </a:rPr>
              <a:t>Total HWC Referrals as of July 2023:</a:t>
            </a:r>
            <a:br>
              <a:rPr lang="en-US" sz="2400" b="1" u="sng" dirty="0">
                <a:solidFill>
                  <a:schemeClr val="bg1"/>
                </a:solidFill>
              </a:rPr>
            </a:br>
            <a:r>
              <a:rPr lang="en-US" sz="2400" b="1" dirty="0">
                <a:solidFill>
                  <a:schemeClr val="bg1"/>
                </a:solidFill>
              </a:rPr>
              <a:t> 631 students </a:t>
            </a:r>
            <a:br>
              <a:rPr lang="en-US" sz="2400" b="1" dirty="0">
                <a:solidFill>
                  <a:schemeClr val="bg1"/>
                </a:solidFill>
              </a:rPr>
            </a:br>
            <a:br>
              <a:rPr lang="en-US" sz="2400" b="1" u="sng" dirty="0">
                <a:solidFill>
                  <a:schemeClr val="bg1"/>
                </a:solidFill>
              </a:rPr>
            </a:br>
            <a:r>
              <a:rPr lang="en-US" sz="2400" b="1" u="sng" dirty="0">
                <a:solidFill>
                  <a:schemeClr val="bg1"/>
                </a:solidFill>
              </a:rPr>
              <a:t>HWC Notifications:</a:t>
            </a:r>
            <a:br>
              <a:rPr lang="en-US" sz="2400" b="1" dirty="0">
                <a:solidFill>
                  <a:schemeClr val="bg1"/>
                </a:solidFill>
              </a:rPr>
            </a:br>
            <a:r>
              <a:rPr lang="en-US" sz="2400" b="1" dirty="0">
                <a:solidFill>
                  <a:schemeClr val="bg1"/>
                </a:solidFill>
              </a:rPr>
              <a:t>19-20 school year - 79 students</a:t>
            </a:r>
            <a:br>
              <a:rPr lang="en-US" sz="2400" b="1" dirty="0">
                <a:solidFill>
                  <a:schemeClr val="bg1"/>
                </a:solidFill>
              </a:rPr>
            </a:br>
            <a:r>
              <a:rPr lang="en-US" sz="2400" b="1" dirty="0">
                <a:solidFill>
                  <a:schemeClr val="bg1"/>
                </a:solidFill>
              </a:rPr>
              <a:t>20-21 school year - 86 students</a:t>
            </a:r>
            <a:br>
              <a:rPr lang="en-US" sz="2400" b="1" dirty="0">
                <a:solidFill>
                  <a:schemeClr val="bg1"/>
                </a:solidFill>
              </a:rPr>
            </a:br>
            <a:r>
              <a:rPr lang="en-US" sz="2400" b="1" dirty="0">
                <a:solidFill>
                  <a:schemeClr val="bg1"/>
                </a:solidFill>
              </a:rPr>
              <a:t>21-22 school year – 106 students</a:t>
            </a:r>
          </a:p>
          <a:p>
            <a:pPr algn="ctr"/>
            <a:r>
              <a:rPr lang="en-US" sz="2400" b="1" dirty="0">
                <a:solidFill>
                  <a:schemeClr val="bg1"/>
                </a:solidFill>
              </a:rPr>
              <a:t>22-23 school year – 360 students</a:t>
            </a:r>
            <a:br>
              <a:rPr lang="en-US" sz="2400" b="1" dirty="0">
                <a:solidFill>
                  <a:schemeClr val="bg1"/>
                </a:solidFill>
              </a:rPr>
            </a:br>
            <a:endParaRPr lang="en-US" sz="2400" dirty="0">
              <a:solidFill>
                <a:schemeClr val="bg1"/>
              </a:solidFill>
            </a:endParaRPr>
          </a:p>
        </p:txBody>
      </p:sp>
    </p:spTree>
    <p:extLst>
      <p:ext uri="{BB962C8B-B14F-4D97-AF65-F5344CB8AC3E}">
        <p14:creationId xmlns:p14="http://schemas.microsoft.com/office/powerpoint/2010/main" val="3900674666"/>
      </p:ext>
    </p:extLst>
  </p:cSld>
  <p:clrMapOvr>
    <a:masterClrMapping/>
  </p:clrMapOvr>
  <mc:AlternateContent xmlns:mc="http://schemas.openxmlformats.org/markup-compatibility/2006" xmlns:p14="http://schemas.microsoft.com/office/powerpoint/2010/main">
    <mc:Choice Requires="p14">
      <p:transition spd="slow" p14:dur="2000" advTm="33054"/>
    </mc:Choice>
    <mc:Fallback xmlns="">
      <p:transition spd="slow" advTm="33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6099A-4BFA-4E19-B02C-92D5FEE48F3B}"/>
              </a:ext>
            </a:extLst>
          </p:cNvPr>
          <p:cNvSpPr>
            <a:spLocks noGrp="1"/>
          </p:cNvSpPr>
          <p:nvPr>
            <p:ph type="title"/>
          </p:nvPr>
        </p:nvSpPr>
        <p:spPr>
          <a:xfrm>
            <a:off x="1097279" y="286603"/>
            <a:ext cx="10575431" cy="1450757"/>
          </a:xfrm>
        </p:spPr>
        <p:txBody>
          <a:bodyPr/>
          <a:lstStyle/>
          <a:p>
            <a:pPr algn="ctr"/>
            <a:r>
              <a:rPr lang="en-US" b="1" dirty="0">
                <a:solidFill>
                  <a:schemeClr val="accent1">
                    <a:lumMod val="75000"/>
                  </a:schemeClr>
                </a:solidFill>
              </a:rPr>
              <a:t>The Importance of </a:t>
            </a:r>
            <a:br>
              <a:rPr lang="en-US" b="1" dirty="0">
                <a:solidFill>
                  <a:schemeClr val="accent1">
                    <a:lumMod val="75000"/>
                  </a:schemeClr>
                </a:solidFill>
              </a:rPr>
            </a:br>
            <a:r>
              <a:rPr lang="en-US" b="1" dirty="0">
                <a:solidFill>
                  <a:schemeClr val="accent1">
                    <a:lumMod val="75000"/>
                  </a:schemeClr>
                </a:solidFill>
              </a:rPr>
              <a:t>Trauma Sensitive Schools &amp; Agencies</a:t>
            </a:r>
          </a:p>
        </p:txBody>
      </p:sp>
      <p:sp>
        <p:nvSpPr>
          <p:cNvPr id="7" name="TextBox 6">
            <a:extLst>
              <a:ext uri="{FF2B5EF4-FFF2-40B4-BE49-F238E27FC236}">
                <a16:creationId xmlns:a16="http://schemas.microsoft.com/office/drawing/2014/main" id="{E588BD0C-7B79-4201-B993-1D5DE2BF1E94}"/>
              </a:ext>
            </a:extLst>
          </p:cNvPr>
          <p:cNvSpPr txBox="1"/>
          <p:nvPr/>
        </p:nvSpPr>
        <p:spPr>
          <a:xfrm>
            <a:off x="6807199" y="3523735"/>
            <a:ext cx="4865511" cy="2308324"/>
          </a:xfrm>
          <a:prstGeom prst="rect">
            <a:avLst/>
          </a:prstGeom>
          <a:noFill/>
        </p:spPr>
        <p:txBody>
          <a:bodyPr wrap="square" rtlCol="0">
            <a:spAutoFit/>
          </a:bodyPr>
          <a:lstStyle/>
          <a:p>
            <a:r>
              <a:rPr lang="en-US" sz="2400" dirty="0"/>
              <a:t>A </a:t>
            </a:r>
            <a:r>
              <a:rPr lang="en-US" sz="2400" u="sng" dirty="0">
                <a:solidFill>
                  <a:schemeClr val="accent1">
                    <a:lumMod val="75000"/>
                  </a:schemeClr>
                </a:solidFill>
              </a:rPr>
              <a:t>respectful</a:t>
            </a:r>
            <a:r>
              <a:rPr lang="en-US" sz="2400" dirty="0"/>
              <a:t> and </a:t>
            </a:r>
            <a:r>
              <a:rPr lang="en-US" sz="2400" u="sng" dirty="0">
                <a:solidFill>
                  <a:schemeClr val="accent1">
                    <a:lumMod val="75000"/>
                  </a:schemeClr>
                </a:solidFill>
              </a:rPr>
              <a:t>safe</a:t>
            </a:r>
            <a:r>
              <a:rPr lang="en-US" sz="2400" dirty="0"/>
              <a:t> environment where children can build </a:t>
            </a:r>
            <a:r>
              <a:rPr lang="en-US" sz="2400" u="sng" dirty="0">
                <a:solidFill>
                  <a:schemeClr val="accent1">
                    <a:lumMod val="75000"/>
                  </a:schemeClr>
                </a:solidFill>
              </a:rPr>
              <a:t>positive relationships</a:t>
            </a:r>
            <a:r>
              <a:rPr lang="en-US" sz="2400" dirty="0"/>
              <a:t> with adults &amp; peers, learn to </a:t>
            </a:r>
            <a:r>
              <a:rPr lang="en-US" sz="2400" u="sng" dirty="0">
                <a:solidFill>
                  <a:schemeClr val="accent1">
                    <a:lumMod val="75000"/>
                  </a:schemeClr>
                </a:solidFill>
              </a:rPr>
              <a:t>manage their emotions</a:t>
            </a:r>
            <a:r>
              <a:rPr lang="en-US" sz="2400" dirty="0"/>
              <a:t>, </a:t>
            </a:r>
            <a:r>
              <a:rPr lang="en-US" sz="2400" u="sng" dirty="0">
                <a:solidFill>
                  <a:schemeClr val="accent1">
                    <a:lumMod val="75000"/>
                  </a:schemeClr>
                </a:solidFill>
              </a:rPr>
              <a:t>behavioral responses</a:t>
            </a:r>
            <a:r>
              <a:rPr lang="en-US" sz="2400" dirty="0"/>
              <a:t>, and find academic success. </a:t>
            </a:r>
          </a:p>
        </p:txBody>
      </p:sp>
      <p:sp>
        <p:nvSpPr>
          <p:cNvPr id="8" name="TextBox 7">
            <a:extLst>
              <a:ext uri="{FF2B5EF4-FFF2-40B4-BE49-F238E27FC236}">
                <a16:creationId xmlns:a16="http://schemas.microsoft.com/office/drawing/2014/main" id="{4D95311A-2F5D-42B1-B123-C781B1B8C3F5}"/>
              </a:ext>
            </a:extLst>
          </p:cNvPr>
          <p:cNvSpPr txBox="1"/>
          <p:nvPr/>
        </p:nvSpPr>
        <p:spPr>
          <a:xfrm>
            <a:off x="738811" y="3708401"/>
            <a:ext cx="4684889" cy="1938992"/>
          </a:xfrm>
          <a:prstGeom prst="rect">
            <a:avLst/>
          </a:prstGeom>
          <a:noFill/>
        </p:spPr>
        <p:txBody>
          <a:bodyPr wrap="square" rtlCol="0">
            <a:spAutoFit/>
          </a:bodyPr>
          <a:lstStyle/>
          <a:p>
            <a:r>
              <a:rPr lang="en-US" sz="2400" dirty="0"/>
              <a:t>Schools provide possibilities for traumatized children to forge relationships with caring adults, and learn in a </a:t>
            </a:r>
            <a:r>
              <a:rPr lang="en-US" sz="2400" u="sng" dirty="0">
                <a:solidFill>
                  <a:schemeClr val="accent1">
                    <a:lumMod val="75000"/>
                  </a:schemeClr>
                </a:solidFill>
              </a:rPr>
              <a:t>supportive, predictable,</a:t>
            </a:r>
            <a:r>
              <a:rPr lang="en-US" sz="2400" dirty="0">
                <a:solidFill>
                  <a:schemeClr val="accent1">
                    <a:lumMod val="75000"/>
                  </a:schemeClr>
                </a:solidFill>
              </a:rPr>
              <a:t> </a:t>
            </a:r>
            <a:r>
              <a:rPr lang="en-US" sz="2400" dirty="0"/>
              <a:t>and </a:t>
            </a:r>
            <a:r>
              <a:rPr lang="en-US" sz="2400" u="sng" dirty="0">
                <a:solidFill>
                  <a:schemeClr val="accent1">
                    <a:lumMod val="75000"/>
                  </a:schemeClr>
                </a:solidFill>
              </a:rPr>
              <a:t>safe</a:t>
            </a:r>
            <a:r>
              <a:rPr lang="en-US" sz="2400" dirty="0"/>
              <a:t> environment.</a:t>
            </a:r>
          </a:p>
        </p:txBody>
      </p:sp>
      <p:pic>
        <p:nvPicPr>
          <p:cNvPr id="9" name="Picture 8">
            <a:extLst>
              <a:ext uri="{FF2B5EF4-FFF2-40B4-BE49-F238E27FC236}">
                <a16:creationId xmlns:a16="http://schemas.microsoft.com/office/drawing/2014/main" id="{F8DAF03E-1F29-4084-8286-624F1B16CEFA}"/>
              </a:ext>
            </a:extLst>
          </p:cNvPr>
          <p:cNvPicPr>
            <a:picLocks noChangeAspect="1"/>
          </p:cNvPicPr>
          <p:nvPr/>
        </p:nvPicPr>
        <p:blipFill>
          <a:blip r:embed="rId5"/>
          <a:stretch>
            <a:fillRect/>
          </a:stretch>
        </p:blipFill>
        <p:spPr>
          <a:xfrm>
            <a:off x="7941858" y="1871146"/>
            <a:ext cx="2954742" cy="1557853"/>
          </a:xfrm>
          <a:prstGeom prst="rect">
            <a:avLst/>
          </a:prstGeom>
        </p:spPr>
      </p:pic>
      <p:pic>
        <p:nvPicPr>
          <p:cNvPr id="10" name="Audio 9">
            <a:hlinkClick r:id="" action="ppaction://media"/>
            <a:extLst>
              <a:ext uri="{FF2B5EF4-FFF2-40B4-BE49-F238E27FC236}">
                <a16:creationId xmlns:a16="http://schemas.microsoft.com/office/drawing/2014/main" id="{3402E64E-BA42-454F-BE0F-569A44F444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24" name="Picture 23" descr="Asian student writing on blackboard with chalk in classroom">
            <a:extLst>
              <a:ext uri="{FF2B5EF4-FFF2-40B4-BE49-F238E27FC236}">
                <a16:creationId xmlns:a16="http://schemas.microsoft.com/office/drawing/2014/main" id="{C963BE57-8B9D-4C09-B335-47B003EB5B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flipV="1">
            <a:off x="1208313" y="1888892"/>
            <a:ext cx="2808515" cy="1540108"/>
          </a:xfrm>
          <a:prstGeom prst="rect">
            <a:avLst/>
          </a:prstGeom>
        </p:spPr>
      </p:pic>
      <p:pic>
        <p:nvPicPr>
          <p:cNvPr id="28" name="Picture 27" descr="Working with tablet computers in a classroom">
            <a:extLst>
              <a:ext uri="{FF2B5EF4-FFF2-40B4-BE49-F238E27FC236}">
                <a16:creationId xmlns:a16="http://schemas.microsoft.com/office/drawing/2014/main" id="{5130DA80-3EDE-4CA7-9F20-18E0034298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0400" y="1858573"/>
            <a:ext cx="2677886" cy="1570427"/>
          </a:xfrm>
          <a:prstGeom prst="rect">
            <a:avLst/>
          </a:prstGeom>
        </p:spPr>
      </p:pic>
    </p:spTree>
    <p:extLst>
      <p:ext uri="{BB962C8B-B14F-4D97-AF65-F5344CB8AC3E}">
        <p14:creationId xmlns:p14="http://schemas.microsoft.com/office/powerpoint/2010/main" val="2922589375"/>
      </p:ext>
    </p:extLst>
  </p:cSld>
  <p:clrMapOvr>
    <a:masterClrMapping/>
  </p:clrMapOvr>
  <mc:AlternateContent xmlns:mc="http://schemas.openxmlformats.org/markup-compatibility/2006" xmlns:p14="http://schemas.microsoft.com/office/powerpoint/2010/main">
    <mc:Choice Requires="p14">
      <p:transition spd="slow" p14:dur="2000" advTm="33856"/>
    </mc:Choice>
    <mc:Fallback xmlns="">
      <p:transition spd="slow" advTm="33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3E8B32-077D-416B-BCF3-F2A3A1BA2B79}"/>
              </a:ext>
            </a:extLst>
          </p:cNvPr>
          <p:cNvSpPr txBox="1"/>
          <p:nvPr/>
        </p:nvSpPr>
        <p:spPr>
          <a:xfrm>
            <a:off x="4531251" y="6008385"/>
            <a:ext cx="3854119" cy="784830"/>
          </a:xfrm>
          <a:prstGeom prst="rect">
            <a:avLst/>
          </a:prstGeom>
          <a:noFill/>
        </p:spPr>
        <p:txBody>
          <a:bodyPr wrap="square" rtlCol="0">
            <a:spAutoFit/>
          </a:bodyPr>
          <a:lstStyle/>
          <a:p>
            <a:pPr algn="ctr"/>
            <a:endParaRPr lang="en-US" sz="1500" i="1" dirty="0"/>
          </a:p>
          <a:p>
            <a:pPr algn="ctr"/>
            <a:r>
              <a:rPr lang="en-US" sz="1500" i="1" dirty="0"/>
              <a:t>Shown Above:  Ashburnham and Westminster Administration, Staff and Police Departments</a:t>
            </a:r>
            <a:r>
              <a:rPr lang="en-US" sz="1400" i="1" dirty="0"/>
              <a:t>  </a:t>
            </a:r>
          </a:p>
        </p:txBody>
      </p:sp>
      <p:pic>
        <p:nvPicPr>
          <p:cNvPr id="4" name="Picture 3">
            <a:extLst>
              <a:ext uri="{FF2B5EF4-FFF2-40B4-BE49-F238E27FC236}">
                <a16:creationId xmlns:a16="http://schemas.microsoft.com/office/drawing/2014/main" id="{5E040174-4B1E-408E-BA62-350FFEA66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2045" y="3303334"/>
            <a:ext cx="4532533" cy="3097466"/>
          </a:xfrm>
          <a:prstGeom prst="rect">
            <a:avLst/>
          </a:prstGeom>
          <a:ln>
            <a:noFill/>
          </a:ln>
          <a:effectLst>
            <a:softEdge rad="112500"/>
          </a:effectLst>
        </p:spPr>
      </p:pic>
      <p:pic>
        <p:nvPicPr>
          <p:cNvPr id="8" name="Picture 7">
            <a:extLst>
              <a:ext uri="{FF2B5EF4-FFF2-40B4-BE49-F238E27FC236}">
                <a16:creationId xmlns:a16="http://schemas.microsoft.com/office/drawing/2014/main" id="{C6E20427-FD26-403A-9FFD-89A65A625A45}"/>
              </a:ext>
            </a:extLst>
          </p:cNvPr>
          <p:cNvPicPr>
            <a:picLocks noChangeAspect="1"/>
          </p:cNvPicPr>
          <p:nvPr/>
        </p:nvPicPr>
        <p:blipFill>
          <a:blip r:embed="rId6"/>
          <a:stretch>
            <a:fillRect/>
          </a:stretch>
        </p:blipFill>
        <p:spPr>
          <a:xfrm>
            <a:off x="8845456" y="1848275"/>
            <a:ext cx="3159141" cy="2201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CEABB1FD-2E75-4DB9-980A-F4A265297144}"/>
              </a:ext>
            </a:extLst>
          </p:cNvPr>
          <p:cNvSpPr txBox="1"/>
          <p:nvPr/>
        </p:nvSpPr>
        <p:spPr>
          <a:xfrm>
            <a:off x="9420054" y="4300225"/>
            <a:ext cx="200994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Shown Above: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Ashely </a:t>
            </a:r>
            <a:r>
              <a:rPr kumimoji="0" lang="en-US" sz="1500" b="0" i="1" u="none" strike="noStrike" kern="1200" cap="none" spc="0" normalizeH="0" baseline="0" noProof="0" dirty="0" err="1">
                <a:ln>
                  <a:noFill/>
                </a:ln>
                <a:solidFill>
                  <a:prstClr val="black"/>
                </a:solidFill>
                <a:effectLst/>
                <a:uLnTx/>
                <a:uFillTx/>
                <a:latin typeface="Calibri" panose="020F0502020204030204"/>
                <a:ea typeface="+mn-ea"/>
                <a:cs typeface="+mn-cs"/>
              </a:rPr>
              <a:t>Niggl</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 NRSD Assistant Pupil Personnel Director and Dr. Christopher </a:t>
            </a:r>
            <a:r>
              <a:rPr kumimoji="0" lang="en-US" sz="1500" b="0" i="1" u="none" strike="noStrike" kern="1200" cap="none" spc="0" normalizeH="0" baseline="0" noProof="0" dirty="0" err="1">
                <a:ln>
                  <a:noFill/>
                </a:ln>
                <a:solidFill>
                  <a:prstClr val="black"/>
                </a:solidFill>
                <a:effectLst/>
                <a:uLnTx/>
                <a:uFillTx/>
                <a:latin typeface="Calibri" panose="020F0502020204030204"/>
                <a:ea typeface="+mn-ea"/>
                <a:cs typeface="+mn-cs"/>
              </a:rPr>
              <a:t>Casavant</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 Superintendent of Schools  </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Free Spotlight Cliparts, Download Free Spotlight Cliparts png images, Free  ClipArts on Clipart Library">
            <a:extLst>
              <a:ext uri="{FF2B5EF4-FFF2-40B4-BE49-F238E27FC236}">
                <a16:creationId xmlns:a16="http://schemas.microsoft.com/office/drawing/2014/main" id="{1CA2E29C-4CA6-478F-BD46-CCC2AE3215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788" y="300788"/>
            <a:ext cx="3666051" cy="6331345"/>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4">
            <a:extLst>
              <a:ext uri="{FF2B5EF4-FFF2-40B4-BE49-F238E27FC236}">
                <a16:creationId xmlns:a16="http://schemas.microsoft.com/office/drawing/2014/main" id="{73BC7B52-3289-4E94-A046-4094C38EE460}"/>
              </a:ext>
            </a:extLst>
          </p:cNvPr>
          <p:cNvSpPr>
            <a:spLocks noGrp="1"/>
          </p:cNvSpPr>
          <p:nvPr>
            <p:ph type="title"/>
          </p:nvPr>
        </p:nvSpPr>
        <p:spPr>
          <a:xfrm>
            <a:off x="469933" y="2142054"/>
            <a:ext cx="3200400" cy="695697"/>
          </a:xfrm>
        </p:spPr>
        <p:txBody>
          <a:bodyPr/>
          <a:lstStyle/>
          <a:p>
            <a:r>
              <a:rPr lang="en-US" b="1" dirty="0">
                <a:solidFill>
                  <a:schemeClr val="tx1"/>
                </a:solidFill>
              </a:rPr>
              <a:t>Partner Spotlight</a:t>
            </a:r>
          </a:p>
        </p:txBody>
      </p:sp>
      <p:pic>
        <p:nvPicPr>
          <p:cNvPr id="3" name="Picture 2">
            <a:extLst>
              <a:ext uri="{FF2B5EF4-FFF2-40B4-BE49-F238E27FC236}">
                <a16:creationId xmlns:a16="http://schemas.microsoft.com/office/drawing/2014/main" id="{C1DD063D-0E77-4FD6-A0EA-CD5D31290C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5044" y="225866"/>
            <a:ext cx="3854119" cy="28905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a:extLst>
              <a:ext uri="{FF2B5EF4-FFF2-40B4-BE49-F238E27FC236}">
                <a16:creationId xmlns:a16="http://schemas.microsoft.com/office/drawing/2014/main" id="{E874C76F-4143-44F4-8DFE-D9C73AAF926D}"/>
              </a:ext>
            </a:extLst>
          </p:cNvPr>
          <p:cNvSpPr txBox="1"/>
          <p:nvPr/>
        </p:nvSpPr>
        <p:spPr>
          <a:xfrm>
            <a:off x="8339163" y="589439"/>
            <a:ext cx="2886595" cy="784830"/>
          </a:xfrm>
          <a:prstGeom prst="rect">
            <a:avLst/>
          </a:prstGeom>
          <a:noFill/>
        </p:spPr>
        <p:txBody>
          <a:bodyPr wrap="square" rtlCol="0">
            <a:spAutoFit/>
          </a:bodyPr>
          <a:lstStyle/>
          <a:p>
            <a:pPr algn="ctr"/>
            <a:r>
              <a:rPr lang="en-US" sz="1500" i="1" dirty="0"/>
              <a:t>Shown Left: Dr. Elizabeth Zielinski, Mahar Superintendent of Schools and two Mahar students </a:t>
            </a:r>
          </a:p>
        </p:txBody>
      </p:sp>
      <p:pic>
        <p:nvPicPr>
          <p:cNvPr id="7" name="Audio 6">
            <a:hlinkClick r:id="" action="ppaction://media"/>
            <a:extLst>
              <a:ext uri="{FF2B5EF4-FFF2-40B4-BE49-F238E27FC236}">
                <a16:creationId xmlns:a16="http://schemas.microsoft.com/office/drawing/2014/main" id="{4B47ED94-51E8-40B8-BD66-EAD3790004B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22304563"/>
      </p:ext>
    </p:extLst>
  </p:cSld>
  <p:clrMapOvr>
    <a:masterClrMapping/>
  </p:clrMapOvr>
  <mc:AlternateContent xmlns:mc="http://schemas.openxmlformats.org/markup-compatibility/2006" xmlns:p14="http://schemas.microsoft.com/office/powerpoint/2010/main">
    <mc:Choice Requires="p14">
      <p:transition spd="slow" p14:dur="2000" advTm="29138"/>
    </mc:Choice>
    <mc:Fallback xmlns="">
      <p:transition spd="slow" advTm="29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CE6B-C010-445C-A9A0-42DE2B47FE61}"/>
              </a:ext>
            </a:extLst>
          </p:cNvPr>
          <p:cNvSpPr>
            <a:spLocks noGrp="1"/>
          </p:cNvSpPr>
          <p:nvPr>
            <p:ph type="title"/>
          </p:nvPr>
        </p:nvSpPr>
        <p:spPr>
          <a:xfrm>
            <a:off x="1097280" y="286604"/>
            <a:ext cx="10058400" cy="1121092"/>
          </a:xfrm>
        </p:spPr>
        <p:txBody>
          <a:bodyPr/>
          <a:lstStyle/>
          <a:p>
            <a:pPr algn="ctr"/>
            <a:r>
              <a:rPr lang="en-US" b="1" dirty="0">
                <a:solidFill>
                  <a:schemeClr val="accent1">
                    <a:lumMod val="75000"/>
                  </a:schemeClr>
                </a:solidFill>
              </a:rPr>
              <a:t>HWC in summary</a:t>
            </a:r>
          </a:p>
        </p:txBody>
      </p:sp>
      <p:sp>
        <p:nvSpPr>
          <p:cNvPr id="3" name="Content Placeholder 2">
            <a:extLst>
              <a:ext uri="{FF2B5EF4-FFF2-40B4-BE49-F238E27FC236}">
                <a16:creationId xmlns:a16="http://schemas.microsoft.com/office/drawing/2014/main" id="{F3A04B37-071B-45F8-A3E4-51826ABE09A4}"/>
              </a:ext>
            </a:extLst>
          </p:cNvPr>
          <p:cNvSpPr>
            <a:spLocks noGrp="1"/>
          </p:cNvSpPr>
          <p:nvPr>
            <p:ph idx="1"/>
          </p:nvPr>
        </p:nvSpPr>
        <p:spPr>
          <a:xfrm>
            <a:off x="1066800" y="1862512"/>
            <a:ext cx="10058400" cy="4538288"/>
          </a:xfrm>
        </p:spPr>
        <p:txBody>
          <a:bodyPr>
            <a:normAutofit fontScale="77500" lnSpcReduction="20000"/>
          </a:bodyPr>
          <a:lstStyle/>
          <a:p>
            <a:r>
              <a:rPr lang="en-US" sz="2800" b="1" dirty="0">
                <a:solidFill>
                  <a:schemeClr val="tx1"/>
                </a:solidFill>
              </a:rPr>
              <a:t>* </a:t>
            </a:r>
            <a:r>
              <a:rPr lang="en-US" sz="2600" b="1" dirty="0">
                <a:solidFill>
                  <a:schemeClr val="tx1"/>
                </a:solidFill>
              </a:rPr>
              <a:t>Identifies kids most at risk</a:t>
            </a:r>
          </a:p>
          <a:p>
            <a:r>
              <a:rPr lang="en-US" sz="2600" b="1" dirty="0">
                <a:solidFill>
                  <a:schemeClr val="tx1"/>
                </a:solidFill>
              </a:rPr>
              <a:t>* Provides educators with a “heads up”</a:t>
            </a:r>
          </a:p>
          <a:p>
            <a:r>
              <a:rPr lang="en-US" sz="2600" b="1" dirty="0">
                <a:solidFill>
                  <a:schemeClr val="tx1"/>
                </a:solidFill>
              </a:rPr>
              <a:t>* Connects children with accessible mental health services if needed</a:t>
            </a:r>
          </a:p>
          <a:p>
            <a:r>
              <a:rPr lang="en-US" sz="2600" b="1" dirty="0">
                <a:solidFill>
                  <a:schemeClr val="tx1"/>
                </a:solidFill>
              </a:rPr>
              <a:t>* Strengthens and improves relationships in the community</a:t>
            </a:r>
          </a:p>
          <a:p>
            <a:r>
              <a:rPr lang="en-US" sz="2600" b="1" dirty="0">
                <a:solidFill>
                  <a:schemeClr val="tx1"/>
                </a:solidFill>
              </a:rPr>
              <a:t>* Improving academic, social-emotional and behavioral outcomes for kids</a:t>
            </a:r>
          </a:p>
          <a:p>
            <a:r>
              <a:rPr lang="en-US" sz="2800" b="1" dirty="0">
                <a:solidFill>
                  <a:schemeClr val="tx1"/>
                </a:solidFill>
              </a:rPr>
              <a:t>                                                     </a:t>
            </a:r>
            <a:r>
              <a:rPr lang="en-US" sz="2800" b="1" u="sng" dirty="0">
                <a:solidFill>
                  <a:schemeClr val="tx1"/>
                </a:solidFill>
              </a:rPr>
              <a:t>NEXT STEPS:</a:t>
            </a:r>
          </a:p>
          <a:p>
            <a:r>
              <a:rPr lang="en-US" sz="2800" b="1" dirty="0">
                <a:solidFill>
                  <a:schemeClr val="tx1"/>
                </a:solidFill>
              </a:rPr>
              <a:t>*</a:t>
            </a:r>
            <a:r>
              <a:rPr lang="en-US" sz="2600" b="1" dirty="0">
                <a:solidFill>
                  <a:schemeClr val="tx1"/>
                </a:solidFill>
              </a:rPr>
              <a:t>HWC notification to early education centers</a:t>
            </a:r>
          </a:p>
          <a:p>
            <a:r>
              <a:rPr lang="en-US" sz="2600" b="1" dirty="0">
                <a:solidFill>
                  <a:schemeClr val="tx1"/>
                </a:solidFill>
              </a:rPr>
              <a:t>*HWC identification by other 1</a:t>
            </a:r>
            <a:r>
              <a:rPr lang="en-US" sz="2600" b="1" baseline="30000" dirty="0">
                <a:solidFill>
                  <a:schemeClr val="tx1"/>
                </a:solidFill>
              </a:rPr>
              <a:t>st</a:t>
            </a:r>
            <a:r>
              <a:rPr lang="en-US" sz="2600" b="1" dirty="0">
                <a:solidFill>
                  <a:schemeClr val="tx1"/>
                </a:solidFill>
              </a:rPr>
              <a:t> responders such as hospitals Emergency Departments</a:t>
            </a:r>
          </a:p>
          <a:p>
            <a:r>
              <a:rPr lang="en-US" sz="2600" b="1" dirty="0">
                <a:solidFill>
                  <a:schemeClr val="tx1"/>
                </a:solidFill>
              </a:rPr>
              <a:t>*Continued training on ACEs and TIC with any/all HWC partners</a:t>
            </a:r>
          </a:p>
          <a:p>
            <a:pPr marL="90488" indent="-90488"/>
            <a:r>
              <a:rPr lang="en-US" sz="2600" b="1" dirty="0">
                <a:solidFill>
                  <a:schemeClr val="tx1"/>
                </a:solidFill>
              </a:rPr>
              <a:t>*HWC presentations with local area colleges to promote trauma informed care curriculum for                                         early education, police academy and nursing programs</a:t>
            </a:r>
          </a:p>
          <a:p>
            <a:r>
              <a:rPr lang="en-US" sz="2600" b="1" dirty="0">
                <a:solidFill>
                  <a:schemeClr val="tx1"/>
                </a:solidFill>
              </a:rPr>
              <a:t>*Facilitate collaboration and communication between HWC partners</a:t>
            </a:r>
          </a:p>
          <a:p>
            <a:endParaRPr lang="en-US" dirty="0"/>
          </a:p>
          <a:p>
            <a:endParaRPr lang="en-US" dirty="0"/>
          </a:p>
        </p:txBody>
      </p:sp>
      <p:pic>
        <p:nvPicPr>
          <p:cNvPr id="6" name="Audio 5">
            <a:hlinkClick r:id="" action="ppaction://media"/>
            <a:extLst>
              <a:ext uri="{FF2B5EF4-FFF2-40B4-BE49-F238E27FC236}">
                <a16:creationId xmlns:a16="http://schemas.microsoft.com/office/drawing/2014/main" id="{869CCC0B-5D5F-4B98-99CB-A27E99683B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7" name="Picture 4" descr="Teamwork puzzle clipart free clipart images 2 - Clipartix">
            <a:extLst>
              <a:ext uri="{FF2B5EF4-FFF2-40B4-BE49-F238E27FC236}">
                <a16:creationId xmlns:a16="http://schemas.microsoft.com/office/drawing/2014/main" id="{390274FE-FAAE-48B9-8326-12D9C69A54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9016" y="214414"/>
            <a:ext cx="2499614" cy="2499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551342"/>
      </p:ext>
    </p:extLst>
  </p:cSld>
  <p:clrMapOvr>
    <a:masterClrMapping/>
  </p:clrMapOvr>
  <mc:AlternateContent xmlns:mc="http://schemas.openxmlformats.org/markup-compatibility/2006" xmlns:p14="http://schemas.microsoft.com/office/powerpoint/2010/main">
    <mc:Choice Requires="p14">
      <p:transition spd="slow" p14:dur="2000" advTm="63171"/>
    </mc:Choice>
    <mc:Fallback xmlns="">
      <p:transition spd="slow" advTm="63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9FE7-AE38-4902-8322-4AC983FE66BC}"/>
              </a:ext>
            </a:extLst>
          </p:cNvPr>
          <p:cNvSpPr>
            <a:spLocks noGrp="1"/>
          </p:cNvSpPr>
          <p:nvPr>
            <p:ph type="title"/>
          </p:nvPr>
        </p:nvSpPr>
        <p:spPr>
          <a:xfrm>
            <a:off x="335516" y="116955"/>
            <a:ext cx="3200400" cy="3007245"/>
          </a:xfrm>
          <a:solidFill>
            <a:schemeClr val="bg1"/>
          </a:solidFill>
        </p:spPr>
        <p:txBody>
          <a:bodyPr>
            <a:noAutofit/>
          </a:bodyPr>
          <a:lstStyle/>
          <a:p>
            <a:pPr algn="ct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Handle With Care of the North Central and North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Quabbin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region is a collaborative initiative that continues to deepen trauma sensitive and response practices within and across our local communities</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p>
        </p:txBody>
      </p:sp>
      <p:sp>
        <p:nvSpPr>
          <p:cNvPr id="3" name="Content Placeholder 2">
            <a:extLst>
              <a:ext uri="{FF2B5EF4-FFF2-40B4-BE49-F238E27FC236}">
                <a16:creationId xmlns:a16="http://schemas.microsoft.com/office/drawing/2014/main" id="{E38D6B38-9F73-49E7-A5C5-EC9B9F068F83}"/>
              </a:ext>
            </a:extLst>
          </p:cNvPr>
          <p:cNvSpPr>
            <a:spLocks noGrp="1"/>
          </p:cNvSpPr>
          <p:nvPr>
            <p:ph idx="1"/>
          </p:nvPr>
        </p:nvSpPr>
        <p:spPr>
          <a:xfrm>
            <a:off x="4146884" y="1759147"/>
            <a:ext cx="7892716" cy="4708402"/>
          </a:xfrm>
        </p:spPr>
        <p:txBody>
          <a:bodyPr>
            <a:normAutofit fontScale="85000" lnSpcReduction="10000"/>
          </a:bodyPr>
          <a:lstStyle/>
          <a:p>
            <a:pPr algn="ctr"/>
            <a:r>
              <a:rPr lang="en-US" sz="1800" u="sng" dirty="0">
                <a:solidFill>
                  <a:schemeClr val="tx1"/>
                </a:solidFill>
              </a:rPr>
              <a:t>HWC Collaborative Partnership of North Central &amp; North </a:t>
            </a:r>
            <a:r>
              <a:rPr lang="en-US" sz="1800" u="sng" dirty="0" err="1">
                <a:solidFill>
                  <a:schemeClr val="tx1"/>
                </a:solidFill>
              </a:rPr>
              <a:t>Quabbin</a:t>
            </a:r>
            <a:r>
              <a:rPr lang="en-US" sz="1800" u="sng" dirty="0">
                <a:solidFill>
                  <a:schemeClr val="tx1"/>
                </a:solidFill>
              </a:rPr>
              <a:t> - MASS</a:t>
            </a:r>
            <a:endParaRPr lang="en-US" sz="1800" dirty="0">
              <a:solidFill>
                <a:schemeClr val="tx1"/>
              </a:solidFill>
            </a:endParaRPr>
          </a:p>
          <a:p>
            <a:r>
              <a:rPr lang="en-US" sz="1800" dirty="0">
                <a:solidFill>
                  <a:schemeClr val="tx1"/>
                </a:solidFill>
              </a:rPr>
              <a:t>Ashburnham-Westminster Schools  </a:t>
            </a:r>
            <a:r>
              <a:rPr lang="en-US" sz="1800" b="1" dirty="0">
                <a:solidFill>
                  <a:schemeClr val="tx1"/>
                </a:solidFill>
              </a:rPr>
              <a:t> 		</a:t>
            </a:r>
            <a:r>
              <a:rPr lang="en-US" sz="1800" dirty="0">
                <a:solidFill>
                  <a:schemeClr val="tx1"/>
                </a:solidFill>
              </a:rPr>
              <a:t>Ashburnham/Westminster Police</a:t>
            </a:r>
          </a:p>
          <a:p>
            <a:r>
              <a:rPr lang="en-US" sz="1800" dirty="0">
                <a:solidFill>
                  <a:schemeClr val="tx1"/>
                </a:solidFill>
              </a:rPr>
              <a:t>Athol-Royalston Schools			Athol Police Department</a:t>
            </a:r>
          </a:p>
          <a:p>
            <a:r>
              <a:rPr lang="en-US" sz="1800" dirty="0">
                <a:solidFill>
                  <a:schemeClr val="tx1"/>
                </a:solidFill>
              </a:rPr>
              <a:t>Boys &amp; Girls Club 				CAPs Collaborative		</a:t>
            </a:r>
          </a:p>
          <a:p>
            <a:pPr>
              <a:tabLst>
                <a:tab pos="1089025" algn="l"/>
              </a:tabLst>
            </a:pPr>
            <a:r>
              <a:rPr lang="en-US" sz="1800" dirty="0">
                <a:solidFill>
                  <a:schemeClr val="tx1"/>
                </a:solidFill>
              </a:rPr>
              <a:t>Clinical Support and Options			Gardner Public Schools</a:t>
            </a:r>
          </a:p>
          <a:p>
            <a:pPr>
              <a:tabLst>
                <a:tab pos="1089025" algn="l"/>
              </a:tabLst>
            </a:pPr>
            <a:r>
              <a:rPr lang="en-US" sz="1800" dirty="0">
                <a:solidFill>
                  <a:schemeClr val="tx1"/>
                </a:solidFill>
              </a:rPr>
              <a:t>Gardner Police Department			 Heywood Healthcare </a:t>
            </a:r>
          </a:p>
          <a:p>
            <a:r>
              <a:rPr lang="en-US" sz="1800" dirty="0">
                <a:solidFill>
                  <a:schemeClr val="tx1"/>
                </a:solidFill>
              </a:rPr>
              <a:t>Holy Family Academy				Mahar Regional Schools       </a:t>
            </a:r>
          </a:p>
          <a:p>
            <a:r>
              <a:rPr lang="en-US" sz="1800" dirty="0">
                <a:solidFill>
                  <a:schemeClr val="tx1"/>
                </a:solidFill>
              </a:rPr>
              <a:t>Orange/</a:t>
            </a:r>
            <a:r>
              <a:rPr lang="en-US" sz="1800" dirty="0" err="1">
                <a:solidFill>
                  <a:schemeClr val="tx1"/>
                </a:solidFill>
              </a:rPr>
              <a:t>Petersham</a:t>
            </a:r>
            <a:r>
              <a:rPr lang="en-US" sz="1800" dirty="0">
                <a:solidFill>
                  <a:schemeClr val="tx1"/>
                </a:solidFill>
              </a:rPr>
              <a:t> Police			Mount Wachusett CC		</a:t>
            </a:r>
          </a:p>
          <a:p>
            <a:r>
              <a:rPr lang="en-US" sz="1800" dirty="0">
                <a:solidFill>
                  <a:schemeClr val="tx1"/>
                </a:solidFill>
              </a:rPr>
              <a:t>Narragansett Regional School</a:t>
            </a:r>
            <a:r>
              <a:rPr lang="en-US" sz="1800" b="1" dirty="0">
                <a:solidFill>
                  <a:schemeClr val="tx1"/>
                </a:solidFill>
              </a:rPr>
              <a:t> 			</a:t>
            </a:r>
            <a:r>
              <a:rPr lang="en-US" sz="1800" dirty="0" err="1">
                <a:solidFill>
                  <a:schemeClr val="tx1"/>
                </a:solidFill>
              </a:rPr>
              <a:t>Phillipston</a:t>
            </a:r>
            <a:r>
              <a:rPr lang="en-US" sz="1800" dirty="0">
                <a:solidFill>
                  <a:schemeClr val="tx1"/>
                </a:solidFill>
              </a:rPr>
              <a:t> / Templeton Police</a:t>
            </a:r>
            <a:endParaRPr lang="en-US" sz="1800" b="1" dirty="0">
              <a:solidFill>
                <a:schemeClr val="tx1"/>
              </a:solidFill>
            </a:endParaRPr>
          </a:p>
          <a:p>
            <a:r>
              <a:rPr lang="en-US" sz="1800" dirty="0">
                <a:solidFill>
                  <a:schemeClr val="tx1"/>
                </a:solidFill>
              </a:rPr>
              <a:t>North </a:t>
            </a:r>
            <a:r>
              <a:rPr lang="en-US" sz="1800" dirty="0" err="1">
                <a:solidFill>
                  <a:schemeClr val="tx1"/>
                </a:solidFill>
              </a:rPr>
              <a:t>Quabbin</a:t>
            </a:r>
            <a:r>
              <a:rPr lang="en-US" sz="1800" dirty="0">
                <a:solidFill>
                  <a:schemeClr val="tx1"/>
                </a:solidFill>
              </a:rPr>
              <a:t> Community Coalition 	 	MOC Early Education Program</a:t>
            </a:r>
          </a:p>
          <a:p>
            <a:r>
              <a:rPr lang="en-US" sz="1800" dirty="0" err="1">
                <a:solidFill>
                  <a:schemeClr val="tx1"/>
                </a:solidFill>
              </a:rPr>
              <a:t>NorthWestern</a:t>
            </a:r>
            <a:r>
              <a:rPr lang="en-US" sz="1800" dirty="0">
                <a:solidFill>
                  <a:schemeClr val="tx1"/>
                </a:solidFill>
              </a:rPr>
              <a:t> County DA David Sullivan’s Office      	</a:t>
            </a:r>
            <a:r>
              <a:rPr lang="en-US" sz="1800" dirty="0" err="1">
                <a:solidFill>
                  <a:schemeClr val="tx1"/>
                </a:solidFill>
              </a:rPr>
              <a:t>Royalston</a:t>
            </a:r>
            <a:r>
              <a:rPr lang="en-US" sz="1800" dirty="0">
                <a:solidFill>
                  <a:schemeClr val="tx1"/>
                </a:solidFill>
              </a:rPr>
              <a:t> Police Department</a:t>
            </a:r>
          </a:p>
          <a:p>
            <a:r>
              <a:rPr lang="en-US" sz="1800" dirty="0">
                <a:solidFill>
                  <a:schemeClr val="tx1"/>
                </a:solidFill>
              </a:rPr>
              <a:t>Winchendon Public Schools		                  	Winchendon Police Department</a:t>
            </a:r>
          </a:p>
          <a:p>
            <a:r>
              <a:rPr lang="en-US" sz="1800" dirty="0">
                <a:solidFill>
                  <a:schemeClr val="tx1"/>
                </a:solidFill>
              </a:rPr>
              <a:t>Worcester County DA Joseph Early’s Office		</a:t>
            </a:r>
          </a:p>
        </p:txBody>
      </p:sp>
      <p:pic>
        <p:nvPicPr>
          <p:cNvPr id="5" name="Picture 4">
            <a:extLst>
              <a:ext uri="{FF2B5EF4-FFF2-40B4-BE49-F238E27FC236}">
                <a16:creationId xmlns:a16="http://schemas.microsoft.com/office/drawing/2014/main" id="{72CE3546-4DAA-4392-80B3-3B9F86D80C7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51140" y="532997"/>
            <a:ext cx="1883660" cy="565463"/>
          </a:xfrm>
          <a:prstGeom prst="rect">
            <a:avLst/>
          </a:prstGeom>
          <a:noFill/>
          <a:ln>
            <a:noFill/>
          </a:ln>
        </p:spPr>
      </p:pic>
      <p:pic>
        <p:nvPicPr>
          <p:cNvPr id="6" name="Picture 5">
            <a:extLst>
              <a:ext uri="{FF2B5EF4-FFF2-40B4-BE49-F238E27FC236}">
                <a16:creationId xmlns:a16="http://schemas.microsoft.com/office/drawing/2014/main" id="{963B8E29-5953-4B3A-A1FB-83D74470253E}"/>
              </a:ext>
            </a:extLst>
          </p:cNvPr>
          <p:cNvPicPr>
            <a:picLocks noChangeAspect="1"/>
          </p:cNvPicPr>
          <p:nvPr/>
        </p:nvPicPr>
        <p:blipFill>
          <a:blip r:embed="rId6"/>
          <a:stretch>
            <a:fillRect/>
          </a:stretch>
        </p:blipFill>
        <p:spPr>
          <a:xfrm>
            <a:off x="7471349" y="116955"/>
            <a:ext cx="1323997" cy="1397551"/>
          </a:xfrm>
          <a:prstGeom prst="rect">
            <a:avLst/>
          </a:prstGeom>
        </p:spPr>
      </p:pic>
      <p:sp>
        <p:nvSpPr>
          <p:cNvPr id="7" name="Rectangle 2">
            <a:extLst>
              <a:ext uri="{FF2B5EF4-FFF2-40B4-BE49-F238E27FC236}">
                <a16:creationId xmlns:a16="http://schemas.microsoft.com/office/drawing/2014/main" id="{8B2AE31D-9DD8-44AD-BC85-B59511139B0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7016D15C-D41A-40EC-B653-9367629CF403}"/>
              </a:ext>
            </a:extLst>
          </p:cNvPr>
          <p:cNvPicPr>
            <a:picLocks noChangeAspect="1"/>
          </p:cNvPicPr>
          <p:nvPr/>
        </p:nvPicPr>
        <p:blipFill>
          <a:blip r:embed="rId7"/>
          <a:stretch>
            <a:fillRect/>
          </a:stretch>
        </p:blipFill>
        <p:spPr>
          <a:xfrm>
            <a:off x="5078354" y="390451"/>
            <a:ext cx="850557" cy="850557"/>
          </a:xfrm>
          <a:prstGeom prst="rect">
            <a:avLst/>
          </a:prstGeom>
        </p:spPr>
      </p:pic>
      <p:pic>
        <p:nvPicPr>
          <p:cNvPr id="10" name="Audio 9">
            <a:hlinkClick r:id="" action="ppaction://media"/>
            <a:extLst>
              <a:ext uri="{FF2B5EF4-FFF2-40B4-BE49-F238E27FC236}">
                <a16:creationId xmlns:a16="http://schemas.microsoft.com/office/drawing/2014/main" id="{41C138FC-DEE9-49CD-ADC9-E2F44A01C5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
        <p:nvSpPr>
          <p:cNvPr id="4" name="TextBox 3"/>
          <p:cNvSpPr txBox="1"/>
          <p:nvPr/>
        </p:nvSpPr>
        <p:spPr>
          <a:xfrm>
            <a:off x="335516" y="3393555"/>
            <a:ext cx="3598445" cy="4308872"/>
          </a:xfrm>
          <a:prstGeom prst="rect">
            <a:avLst/>
          </a:prstGeom>
          <a:noFill/>
        </p:spPr>
        <p:txBody>
          <a:bodyPr wrap="square" rtlCol="0">
            <a:spAutoFit/>
          </a:bodyPr>
          <a:lstStyle/>
          <a:p>
            <a:r>
              <a:rPr lang="en-US" sz="2000" b="1" u="sng" dirty="0"/>
              <a:t>HWC Leadership:</a:t>
            </a:r>
          </a:p>
          <a:p>
            <a:r>
              <a:rPr lang="en-US" sz="2000" b="1" dirty="0"/>
              <a:t>Lt. John </a:t>
            </a:r>
            <a:r>
              <a:rPr lang="en-US" sz="2000" b="1" dirty="0" err="1"/>
              <a:t>Czasnowski</a:t>
            </a:r>
            <a:r>
              <a:rPr lang="en-US" sz="2000" b="1" dirty="0"/>
              <a:t>, Gardner PD </a:t>
            </a:r>
          </a:p>
          <a:p>
            <a:r>
              <a:rPr lang="en-US" sz="2000" b="1" dirty="0">
                <a:solidFill>
                  <a:schemeClr val="tx1">
                    <a:lumMod val="65000"/>
                    <a:lumOff val="35000"/>
                  </a:schemeClr>
                </a:solidFill>
                <a:hlinkClick r:id="rId9"/>
              </a:rPr>
              <a:t>jczasnowski@gardner-ma.gov</a:t>
            </a:r>
            <a:endParaRPr lang="en-US" sz="2000" b="1" dirty="0">
              <a:solidFill>
                <a:schemeClr val="tx1">
                  <a:lumMod val="65000"/>
                  <a:lumOff val="35000"/>
                </a:schemeClr>
              </a:solidFill>
            </a:endParaRPr>
          </a:p>
          <a:p>
            <a:endParaRPr lang="en-US" sz="2000" b="1" dirty="0">
              <a:solidFill>
                <a:schemeClr val="tx1">
                  <a:lumMod val="65000"/>
                  <a:lumOff val="35000"/>
                </a:schemeClr>
              </a:solidFill>
            </a:endParaRPr>
          </a:p>
          <a:p>
            <a:r>
              <a:rPr lang="en-US" sz="2000" b="1" dirty="0"/>
              <a:t>Selena Johnson, Heywood Healthcare   	 </a:t>
            </a:r>
            <a:r>
              <a:rPr lang="en-US" sz="2000" b="1" dirty="0">
                <a:solidFill>
                  <a:schemeClr val="tx1">
                    <a:lumMod val="65000"/>
                    <a:lumOff val="35000"/>
                  </a:schemeClr>
                </a:solidFill>
                <a:hlinkClick r:id="rId10"/>
              </a:rPr>
              <a:t>selena.johnson@heywood.org</a:t>
            </a:r>
            <a:endParaRPr lang="en-US" sz="2000" b="1" dirty="0">
              <a:solidFill>
                <a:schemeClr val="tx1">
                  <a:lumMod val="65000"/>
                  <a:lumOff val="35000"/>
                </a:schemeClr>
              </a:solidFill>
            </a:endParaRPr>
          </a:p>
          <a:p>
            <a:endParaRPr lang="en-US" sz="2000" b="1" dirty="0">
              <a:solidFill>
                <a:schemeClr val="tx1">
                  <a:lumMod val="65000"/>
                  <a:lumOff val="35000"/>
                </a:schemeClr>
              </a:solidFill>
            </a:endParaRPr>
          </a:p>
          <a:p>
            <a:r>
              <a:rPr lang="en-US" sz="2000" b="1" dirty="0"/>
              <a:t>Renee Eldredge, Heywood Healthcare </a:t>
            </a:r>
            <a:r>
              <a:rPr lang="en-US" b="1" dirty="0">
                <a:solidFill>
                  <a:schemeClr val="tx1">
                    <a:lumMod val="65000"/>
                    <a:lumOff val="35000"/>
                  </a:schemeClr>
                </a:solidFill>
                <a:hlinkClick r:id="rId11"/>
              </a:rPr>
              <a:t>renee.eldredge@Heywood.org</a:t>
            </a:r>
            <a:endParaRPr lang="en-US" b="1" dirty="0">
              <a:solidFill>
                <a:schemeClr val="tx1">
                  <a:lumMod val="65000"/>
                  <a:lumOff val="35000"/>
                </a:schemeClr>
              </a:solidFill>
            </a:endParaRPr>
          </a:p>
          <a:p>
            <a:endParaRPr lang="en-US" b="1" dirty="0">
              <a:solidFill>
                <a:schemeClr val="tx1">
                  <a:lumMod val="65000"/>
                  <a:lumOff val="35000"/>
                </a:schemeClr>
              </a:solidFill>
            </a:endParaRPr>
          </a:p>
          <a:p>
            <a:endParaRPr lang="en-US" dirty="0"/>
          </a:p>
          <a:p>
            <a:endParaRPr lang="en-US" sz="2000" b="1" dirty="0"/>
          </a:p>
        </p:txBody>
      </p:sp>
    </p:spTree>
    <p:extLst>
      <p:ext uri="{BB962C8B-B14F-4D97-AF65-F5344CB8AC3E}">
        <p14:creationId xmlns:p14="http://schemas.microsoft.com/office/powerpoint/2010/main" val="684904947"/>
      </p:ext>
    </p:extLst>
  </p:cSld>
  <p:clrMapOvr>
    <a:masterClrMapping/>
  </p:clrMapOvr>
  <mc:AlternateContent xmlns:mc="http://schemas.openxmlformats.org/markup-compatibility/2006" xmlns:p14="http://schemas.microsoft.com/office/powerpoint/2010/main">
    <mc:Choice Requires="p14">
      <p:transition spd="slow" p14:dur="2000" advTm="39509"/>
    </mc:Choice>
    <mc:Fallback xmlns="">
      <p:transition spd="slow" advTm="39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9ED6E-60A0-4495-827B-FDB8CB09926F}"/>
              </a:ext>
            </a:extLst>
          </p:cNvPr>
          <p:cNvSpPr>
            <a:spLocks noGrp="1"/>
          </p:cNvSpPr>
          <p:nvPr>
            <p:ph type="title"/>
          </p:nvPr>
        </p:nvSpPr>
        <p:spPr/>
        <p:txBody>
          <a:bodyPr/>
          <a:lstStyle/>
          <a:p>
            <a:pPr algn="ctr"/>
            <a:r>
              <a:rPr lang="en-US" b="1" dirty="0"/>
              <a:t>Trauma Informed Resources:</a:t>
            </a:r>
          </a:p>
        </p:txBody>
      </p:sp>
      <p:sp>
        <p:nvSpPr>
          <p:cNvPr id="3" name="Rectangle 2">
            <a:extLst>
              <a:ext uri="{FF2B5EF4-FFF2-40B4-BE49-F238E27FC236}">
                <a16:creationId xmlns:a16="http://schemas.microsoft.com/office/drawing/2014/main" id="{033218EC-A607-4587-8E37-CD71EE19EFA9}"/>
              </a:ext>
            </a:extLst>
          </p:cNvPr>
          <p:cNvSpPr/>
          <p:nvPr/>
        </p:nvSpPr>
        <p:spPr>
          <a:xfrm>
            <a:off x="1545770" y="2013856"/>
            <a:ext cx="4212774" cy="35922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r>
              <a:rPr lang="en-US" sz="1800" b="1" i="0" u="sng" dirty="0">
                <a:solidFill>
                  <a:srgbClr val="FFFFFF"/>
                </a:solidFill>
                <a:effectLst/>
                <a:latin typeface="Calibri" panose="020F0502020204030204" pitchFamily="34" charset="0"/>
              </a:rPr>
              <a:t>The Barking Dog &amp; Wise Owl</a:t>
            </a:r>
            <a:endParaRPr lang="en-US" b="0" dirty="0">
              <a:effectLst/>
            </a:endParaRPr>
          </a:p>
          <a:p>
            <a:pPr marL="114300" rtl="0">
              <a:spcBef>
                <a:spcPts val="1400"/>
              </a:spcBef>
              <a:spcAft>
                <a:spcPts val="0"/>
              </a:spcAft>
            </a:pPr>
            <a:br>
              <a:rPr lang="en-US" sz="1800" b="0" i="0" u="none" strike="noStrike" dirty="0">
                <a:solidFill>
                  <a:srgbClr val="FFFFFF"/>
                </a:solidFill>
                <a:effectLst/>
                <a:latin typeface="Calibri" panose="020F0502020204030204" pitchFamily="34" charset="0"/>
              </a:rPr>
            </a:br>
            <a:r>
              <a:rPr lang="en-US" sz="1800" b="0" i="0" u="none" strike="noStrike" dirty="0">
                <a:solidFill>
                  <a:srgbClr val="FFFFFF"/>
                </a:solidFill>
                <a:effectLst/>
                <a:latin typeface="Calibri" panose="020F0502020204030204" pitchFamily="34" charset="0"/>
              </a:rPr>
              <a:t>This video is a great tool to share with community stakeholders, including but not limited to:  first responders, school staff,  caregivers, and youth.</a:t>
            </a:r>
            <a:endParaRPr lang="en-US" b="0" dirty="0">
              <a:effectLst/>
            </a:endParaRPr>
          </a:p>
          <a:p>
            <a:pPr marL="114300" rtl="0">
              <a:spcBef>
                <a:spcPts val="1400"/>
              </a:spcBef>
              <a:spcAft>
                <a:spcPts val="0"/>
              </a:spcAft>
            </a:pPr>
            <a:br>
              <a:rPr lang="en-US" sz="1800" b="0" i="0" u="none" strike="noStrike" dirty="0">
                <a:solidFill>
                  <a:schemeClr val="tx1"/>
                </a:solidFill>
                <a:effectLst/>
                <a:latin typeface="Calibri" panose="020F0502020204030204" pitchFamily="34" charset="0"/>
              </a:rPr>
            </a:br>
            <a:r>
              <a:rPr lang="en-US" dirty="0">
                <a:solidFill>
                  <a:schemeClr val="tx1"/>
                </a:solidFill>
                <a:hlinkClick r:id="rId5">
                  <a:extLst>
                    <a:ext uri="{A12FA001-AC4F-418D-AE19-62706E023703}">
                      <ahyp:hlinkClr xmlns:ahyp="http://schemas.microsoft.com/office/drawing/2018/hyperlinkcolor" val="tx"/>
                    </a:ext>
                  </a:extLst>
                </a:hlinkClick>
              </a:rPr>
              <a:t>https</a:t>
            </a:r>
            <a:r>
              <a:rPr lang="en-US" sz="1800" b="1" i="0" u="sng" strike="noStrike" dirty="0">
                <a:solidFill>
                  <a:schemeClr val="tx1"/>
                </a:solidFill>
                <a:effectLst/>
                <a:latin typeface="Calibri" panose="020F0502020204030204" pitchFamily="34" charset="0"/>
                <a:hlinkClick r:id="rId5">
                  <a:extLst>
                    <a:ext uri="{A12FA001-AC4F-418D-AE19-62706E023703}">
                      <ahyp:hlinkClr xmlns:ahyp="http://schemas.microsoft.com/office/drawing/2018/hyperlinkcolor" val="tx"/>
                    </a:ext>
                  </a:extLst>
                </a:hlinkClick>
              </a:rPr>
              <a:t>://www.youtube.com/watch?v=py8deTlxNco</a:t>
            </a:r>
            <a:endParaRPr lang="en-US" b="0" dirty="0">
              <a:solidFill>
                <a:schemeClr val="tx1"/>
              </a:solidFill>
              <a:effectLst/>
            </a:endParaRPr>
          </a:p>
          <a:p>
            <a:br>
              <a:rPr lang="en-US" dirty="0"/>
            </a:br>
            <a:endParaRPr lang="en-US" dirty="0"/>
          </a:p>
        </p:txBody>
      </p:sp>
      <p:sp>
        <p:nvSpPr>
          <p:cNvPr id="4" name="Rectangle 3">
            <a:extLst>
              <a:ext uri="{FF2B5EF4-FFF2-40B4-BE49-F238E27FC236}">
                <a16:creationId xmlns:a16="http://schemas.microsoft.com/office/drawing/2014/main" id="{6476A83E-F762-4DC2-A132-92C2B7E16066}"/>
              </a:ext>
            </a:extLst>
          </p:cNvPr>
          <p:cNvSpPr/>
          <p:nvPr/>
        </p:nvSpPr>
        <p:spPr>
          <a:xfrm>
            <a:off x="6770915" y="2013856"/>
            <a:ext cx="4058194" cy="35922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endParaRPr lang="en-US" sz="1800" b="1" i="0" u="sng" dirty="0">
              <a:solidFill>
                <a:srgbClr val="FFFFFF"/>
              </a:solidFill>
              <a:effectLst/>
              <a:latin typeface="Calibri" panose="020F0502020204030204" pitchFamily="34" charset="0"/>
            </a:endParaRPr>
          </a:p>
          <a:p>
            <a:pPr algn="ctr" rtl="0">
              <a:spcBef>
                <a:spcPts val="0"/>
              </a:spcBef>
              <a:spcAft>
                <a:spcPts val="0"/>
              </a:spcAft>
            </a:pPr>
            <a:endParaRPr lang="en-US" b="1" u="sng" dirty="0">
              <a:solidFill>
                <a:srgbClr val="FFFFFF"/>
              </a:solidFill>
              <a:latin typeface="Calibri" panose="020F0502020204030204" pitchFamily="34" charset="0"/>
            </a:endParaRPr>
          </a:p>
          <a:p>
            <a:pPr algn="ctr" rtl="0">
              <a:spcBef>
                <a:spcPts val="0"/>
              </a:spcBef>
              <a:spcAft>
                <a:spcPts val="0"/>
              </a:spcAft>
            </a:pPr>
            <a:r>
              <a:rPr lang="en-US" sz="1800" b="1" i="0" u="sng" dirty="0">
                <a:solidFill>
                  <a:srgbClr val="FFFFFF"/>
                </a:solidFill>
                <a:effectLst/>
                <a:latin typeface="Calibri" panose="020F0502020204030204" pitchFamily="34" charset="0"/>
              </a:rPr>
              <a:t>ACEs Presentations for Youth</a:t>
            </a:r>
            <a:endParaRPr lang="en-US" b="0" dirty="0">
              <a:effectLst/>
            </a:endParaRPr>
          </a:p>
          <a:p>
            <a:pPr marL="114300" rtl="0">
              <a:spcBef>
                <a:spcPts val="1400"/>
              </a:spcBef>
              <a:spcAft>
                <a:spcPts val="0"/>
              </a:spcAft>
            </a:pPr>
            <a:br>
              <a:rPr lang="en-US" sz="1800" b="0" i="0" u="none" strike="noStrike" dirty="0">
                <a:solidFill>
                  <a:srgbClr val="FFFFFF"/>
                </a:solidFill>
                <a:effectLst/>
                <a:latin typeface="Calibri" panose="020F0502020204030204" pitchFamily="34" charset="0"/>
              </a:rPr>
            </a:br>
            <a:r>
              <a:rPr lang="en-US" sz="1800" b="0" i="0" u="none" strike="noStrike" dirty="0">
                <a:solidFill>
                  <a:srgbClr val="FFFFFF"/>
                </a:solidFill>
                <a:effectLst/>
                <a:latin typeface="Calibri" panose="020F0502020204030204" pitchFamily="34" charset="0"/>
              </a:rPr>
              <a:t>The first of its kind in our region!  Developed by Lisle Allen, here educational background specializes in neuroscience and education.</a:t>
            </a:r>
            <a:endParaRPr lang="en-US" b="0" dirty="0">
              <a:effectLst/>
            </a:endParaRPr>
          </a:p>
          <a:p>
            <a:pPr marL="114300" rtl="0">
              <a:spcBef>
                <a:spcPts val="1400"/>
              </a:spcBef>
              <a:spcAft>
                <a:spcPts val="0"/>
              </a:spcAft>
            </a:pPr>
            <a:r>
              <a:rPr lang="en-US" sz="1800" b="1" i="0" u="sng" strike="noStrike" dirty="0">
                <a:solidFill>
                  <a:schemeClr val="tx1"/>
                </a:solidFill>
                <a:effectLst/>
                <a:latin typeface="Calibri" panose="020F0502020204030204" pitchFamily="34" charset="0"/>
                <a:hlinkClick r:id="rId6">
                  <a:extLst>
                    <a:ext uri="{A12FA001-AC4F-418D-AE19-62706E023703}">
                      <ahyp:hlinkClr xmlns:ahyp="http://schemas.microsoft.com/office/drawing/2018/hyperlinkcolor" val="tx"/>
                    </a:ext>
                  </a:extLst>
                </a:hlinkClick>
              </a:rPr>
              <a:t>Youth: Age 7-12 years </a:t>
            </a:r>
            <a:endParaRPr lang="en-US" b="0" dirty="0">
              <a:solidFill>
                <a:schemeClr val="tx1"/>
              </a:solidFill>
              <a:effectLst/>
            </a:endParaRPr>
          </a:p>
          <a:p>
            <a:pPr marL="114300" rtl="0">
              <a:spcBef>
                <a:spcPts val="1400"/>
              </a:spcBef>
              <a:spcAft>
                <a:spcPts val="0"/>
              </a:spcAft>
            </a:pPr>
            <a:r>
              <a:rPr lang="en-US" sz="1800" b="1" i="0" u="sng" strike="noStrike" dirty="0">
                <a:solidFill>
                  <a:schemeClr val="tx1"/>
                </a:solidFill>
                <a:effectLst/>
                <a:latin typeface="Calibri" panose="020F0502020204030204" pitchFamily="34" charset="0"/>
                <a:hlinkClick r:id="rId7">
                  <a:extLst>
                    <a:ext uri="{A12FA001-AC4F-418D-AE19-62706E023703}">
                      <ahyp:hlinkClr xmlns:ahyp="http://schemas.microsoft.com/office/drawing/2018/hyperlinkcolor" val="tx"/>
                    </a:ext>
                  </a:extLst>
                </a:hlinkClick>
              </a:rPr>
              <a:t>Teens: Age 13-18 years</a:t>
            </a:r>
            <a:endParaRPr lang="en-US" b="0" dirty="0">
              <a:solidFill>
                <a:schemeClr val="tx1"/>
              </a:solidFill>
              <a:effectLst/>
            </a:endParaRPr>
          </a:p>
          <a:p>
            <a:pPr rtl="0">
              <a:spcBef>
                <a:spcPts val="200"/>
              </a:spcBef>
              <a:spcAft>
                <a:spcPts val="0"/>
              </a:spcAft>
            </a:pPr>
            <a:br>
              <a:rPr lang="en-US" sz="1800" b="0" i="0" u="none" strike="noStrike" dirty="0">
                <a:solidFill>
                  <a:srgbClr val="FFFFFF"/>
                </a:solidFill>
                <a:effectLst/>
                <a:latin typeface="Calibri" panose="020F0502020204030204" pitchFamily="34" charset="0"/>
              </a:rPr>
            </a:br>
            <a:endParaRPr lang="en-US" b="0" dirty="0">
              <a:effectLst/>
            </a:endParaRPr>
          </a:p>
          <a:p>
            <a:br>
              <a:rPr lang="en-US" dirty="0"/>
            </a:br>
            <a:endParaRPr lang="en-US" dirty="0"/>
          </a:p>
        </p:txBody>
      </p:sp>
      <p:pic>
        <p:nvPicPr>
          <p:cNvPr id="18" name="Audio 17">
            <a:hlinkClick r:id="" action="ppaction://media"/>
            <a:extLst>
              <a:ext uri="{FF2B5EF4-FFF2-40B4-BE49-F238E27FC236}">
                <a16:creationId xmlns:a16="http://schemas.microsoft.com/office/drawing/2014/main" id="{B7DB8A77-8160-41BF-BEF4-E4D1912C65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3864837"/>
      </p:ext>
    </p:extLst>
  </p:cSld>
  <p:clrMapOvr>
    <a:masterClrMapping/>
  </p:clrMapOvr>
  <mc:AlternateContent xmlns:mc="http://schemas.openxmlformats.org/markup-compatibility/2006" xmlns:p14="http://schemas.microsoft.com/office/powerpoint/2010/main">
    <mc:Choice Requires="p14">
      <p:transition spd="slow" p14:dur="2000" advTm="38746"/>
    </mc:Choice>
    <mc:Fallback xmlns="">
      <p:transition spd="slow" advTm="38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A591CF-88B3-440D-B3CC-2605AB082C7F}"/>
              </a:ext>
            </a:extLst>
          </p:cNvPr>
          <p:cNvSpPr txBox="1"/>
          <p:nvPr/>
        </p:nvSpPr>
        <p:spPr>
          <a:xfrm>
            <a:off x="3449819" y="224978"/>
            <a:ext cx="7981245" cy="6247864"/>
          </a:xfrm>
          <a:prstGeom prst="rect">
            <a:avLst/>
          </a:prstGeom>
          <a:noFill/>
        </p:spPr>
        <p:txBody>
          <a:bodyPr wrap="square" rtlCol="0">
            <a:spAutoFit/>
          </a:bodyPr>
          <a:lstStyle/>
          <a:p>
            <a:pPr algn="ctr"/>
            <a:r>
              <a:rPr lang="en-US" sz="3200" b="1" dirty="0"/>
              <a:t>Handle With Care</a:t>
            </a:r>
          </a:p>
          <a:p>
            <a:endParaRPr lang="en-US" sz="2400" b="1" dirty="0"/>
          </a:p>
          <a:p>
            <a:r>
              <a:rPr lang="en-US" sz="2600" dirty="0"/>
              <a:t>• Is a trauma-sensitive community response to support children exposed to trauma and violence through improved communication and collaboration between law enforcement, schools/child care agencies and mental </a:t>
            </a:r>
          </a:p>
          <a:p>
            <a:r>
              <a:rPr lang="en-US" sz="2600" dirty="0"/>
              <a:t>health providers. </a:t>
            </a:r>
          </a:p>
          <a:p>
            <a:endParaRPr lang="en-US" sz="2600" dirty="0"/>
          </a:p>
          <a:p>
            <a:r>
              <a:rPr lang="en-US" sz="2600" dirty="0"/>
              <a:t>• Identified children receive appropriate interventions so they can succeed in school to the best of their ability.</a:t>
            </a:r>
          </a:p>
          <a:p>
            <a:endParaRPr lang="en-US" sz="2600" dirty="0"/>
          </a:p>
          <a:p>
            <a:r>
              <a:rPr lang="en-US" sz="2600" dirty="0"/>
              <a:t>• Research shows that trauma can undermine children’s ability to learn, form relationships and function appropriately in the classroom.</a:t>
            </a:r>
          </a:p>
          <a:p>
            <a:endParaRPr lang="en-US" sz="3200" dirty="0"/>
          </a:p>
        </p:txBody>
      </p:sp>
      <p:pic>
        <p:nvPicPr>
          <p:cNvPr id="3" name="Picture 2">
            <a:extLst>
              <a:ext uri="{FF2B5EF4-FFF2-40B4-BE49-F238E27FC236}">
                <a16:creationId xmlns:a16="http://schemas.microsoft.com/office/drawing/2014/main" id="{9BE064C3-C27F-4972-93E8-8E275EDCE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936" y="439467"/>
            <a:ext cx="1966824" cy="2084833"/>
          </a:xfrm>
          <a:prstGeom prst="rect">
            <a:avLst/>
          </a:prstGeom>
        </p:spPr>
      </p:pic>
      <p:pic>
        <p:nvPicPr>
          <p:cNvPr id="6" name="Audio 5">
            <a:hlinkClick r:id="" action="ppaction://media"/>
            <a:extLst>
              <a:ext uri="{FF2B5EF4-FFF2-40B4-BE49-F238E27FC236}">
                <a16:creationId xmlns:a16="http://schemas.microsoft.com/office/drawing/2014/main" id="{219BF235-F6C6-4743-B15A-B8B2947D2A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09852993"/>
      </p:ext>
    </p:extLst>
  </p:cSld>
  <p:clrMapOvr>
    <a:masterClrMapping/>
  </p:clrMapOvr>
  <mc:AlternateContent xmlns:mc="http://schemas.openxmlformats.org/markup-compatibility/2006" xmlns:p14="http://schemas.microsoft.com/office/powerpoint/2010/main">
    <mc:Choice Requires="p14">
      <p:transition spd="slow" p14:dur="2000" advTm="29705"/>
    </mc:Choice>
    <mc:Fallback xmlns="">
      <p:transition spd="slow" advTm="29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386D420-4AC3-4B81-91E7-82BFC10D3F49}"/>
              </a:ext>
            </a:extLst>
          </p:cNvPr>
          <p:cNvSpPr/>
          <p:nvPr/>
        </p:nvSpPr>
        <p:spPr>
          <a:xfrm>
            <a:off x="1077686" y="1828800"/>
            <a:ext cx="195942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Initiative</a:t>
            </a:r>
          </a:p>
        </p:txBody>
      </p:sp>
      <p:sp>
        <p:nvSpPr>
          <p:cNvPr id="4" name="Oval 3">
            <a:extLst>
              <a:ext uri="{FF2B5EF4-FFF2-40B4-BE49-F238E27FC236}">
                <a16:creationId xmlns:a16="http://schemas.microsoft.com/office/drawing/2014/main" id="{4BB4FBA5-6B90-40BC-8964-F178B7A2368F}"/>
              </a:ext>
            </a:extLst>
          </p:cNvPr>
          <p:cNvSpPr/>
          <p:nvPr/>
        </p:nvSpPr>
        <p:spPr>
          <a:xfrm>
            <a:off x="1023257" y="3265714"/>
            <a:ext cx="206828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Mission</a:t>
            </a:r>
          </a:p>
        </p:txBody>
      </p:sp>
      <p:sp>
        <p:nvSpPr>
          <p:cNvPr id="5" name="Oval 4">
            <a:extLst>
              <a:ext uri="{FF2B5EF4-FFF2-40B4-BE49-F238E27FC236}">
                <a16:creationId xmlns:a16="http://schemas.microsoft.com/office/drawing/2014/main" id="{EC13EF0F-5BFE-4F19-9BB0-2492BF9FF783}"/>
              </a:ext>
            </a:extLst>
          </p:cNvPr>
          <p:cNvSpPr/>
          <p:nvPr/>
        </p:nvSpPr>
        <p:spPr>
          <a:xfrm>
            <a:off x="1132115" y="4702628"/>
            <a:ext cx="195942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Community</a:t>
            </a:r>
          </a:p>
        </p:txBody>
      </p:sp>
      <p:sp>
        <p:nvSpPr>
          <p:cNvPr id="6" name="TextBox 5">
            <a:extLst>
              <a:ext uri="{FF2B5EF4-FFF2-40B4-BE49-F238E27FC236}">
                <a16:creationId xmlns:a16="http://schemas.microsoft.com/office/drawing/2014/main" id="{8CDBC4D2-6055-4B16-89D7-7B41E4066F54}"/>
              </a:ext>
            </a:extLst>
          </p:cNvPr>
          <p:cNvSpPr txBox="1"/>
          <p:nvPr/>
        </p:nvSpPr>
        <p:spPr>
          <a:xfrm>
            <a:off x="5431971" y="391886"/>
            <a:ext cx="4942115" cy="761217"/>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90D6373D-C5E6-4CDD-87E1-6FF2BE59A6C4}"/>
              </a:ext>
            </a:extLst>
          </p:cNvPr>
          <p:cNvSpPr txBox="1"/>
          <p:nvPr/>
        </p:nvSpPr>
        <p:spPr>
          <a:xfrm>
            <a:off x="3211286" y="391886"/>
            <a:ext cx="6281057" cy="954107"/>
          </a:xfrm>
          <a:prstGeom prst="rect">
            <a:avLst/>
          </a:prstGeom>
          <a:noFill/>
        </p:spPr>
        <p:txBody>
          <a:bodyPr wrap="square" rtlCol="0">
            <a:spAutoFit/>
          </a:bodyPr>
          <a:lstStyle/>
          <a:p>
            <a:r>
              <a:rPr lang="en-US" sz="2800" b="1" dirty="0">
                <a:solidFill>
                  <a:srgbClr val="00B050"/>
                </a:solidFill>
              </a:rPr>
              <a:t>HWC EMERGENCY ROOM INITIATIVE:</a:t>
            </a:r>
          </a:p>
          <a:p>
            <a:r>
              <a:rPr lang="en-US" sz="2800" b="1" dirty="0">
                <a:solidFill>
                  <a:srgbClr val="00B050"/>
                </a:solidFill>
              </a:rPr>
              <a:t>Athol and Gardner</a:t>
            </a:r>
          </a:p>
        </p:txBody>
      </p:sp>
      <p:sp>
        <p:nvSpPr>
          <p:cNvPr id="8" name="TextBox 7">
            <a:extLst>
              <a:ext uri="{FF2B5EF4-FFF2-40B4-BE49-F238E27FC236}">
                <a16:creationId xmlns:a16="http://schemas.microsoft.com/office/drawing/2014/main" id="{145BFA9D-F74C-449E-AE90-CB07483C9BEC}"/>
              </a:ext>
            </a:extLst>
          </p:cNvPr>
          <p:cNvSpPr txBox="1"/>
          <p:nvPr/>
        </p:nvSpPr>
        <p:spPr>
          <a:xfrm>
            <a:off x="402771" y="1740933"/>
            <a:ext cx="9285515" cy="2031325"/>
          </a:xfrm>
          <a:prstGeom prst="rect">
            <a:avLst/>
          </a:prstGeom>
          <a:noFill/>
        </p:spPr>
        <p:txBody>
          <a:bodyPr wrap="square" rtlCol="0">
            <a:spAutoFit/>
          </a:bodyPr>
          <a:lstStyle/>
          <a:p>
            <a:pPr marL="3319463" rtl="0">
              <a:spcBef>
                <a:spcPts val="0"/>
              </a:spcBef>
              <a:spcAft>
                <a:spcPts val="0"/>
              </a:spcAft>
            </a:pPr>
            <a:r>
              <a:rPr lang="en-US" sz="1800" b="1" i="0" u="none" strike="noStrike" dirty="0">
                <a:solidFill>
                  <a:srgbClr val="000000"/>
                </a:solidFill>
                <a:effectLst/>
                <a:latin typeface="Arial" panose="020B0604020202020204" pitchFamily="34" charset="0"/>
              </a:rPr>
              <a:t>Support trauma informed care with the use of a caregiver self-referral tool by informing schools, daycares, and/or physicians to offer trauma responsive care to the youth who have visited the emergency room.</a:t>
            </a:r>
            <a:endParaRPr lang="en-US" b="0" dirty="0">
              <a:effectLst/>
            </a:endParaRPr>
          </a:p>
          <a:p>
            <a:br>
              <a:rPr lang="en-US" dirty="0"/>
            </a:br>
            <a:endParaRPr lang="en-US" dirty="0"/>
          </a:p>
        </p:txBody>
      </p:sp>
      <p:sp>
        <p:nvSpPr>
          <p:cNvPr id="9" name="TextBox 8">
            <a:extLst>
              <a:ext uri="{FF2B5EF4-FFF2-40B4-BE49-F238E27FC236}">
                <a16:creationId xmlns:a16="http://schemas.microsoft.com/office/drawing/2014/main" id="{4820E61F-C0A4-4AD2-B9C2-C36748071E75}"/>
              </a:ext>
            </a:extLst>
          </p:cNvPr>
          <p:cNvSpPr txBox="1"/>
          <p:nvPr/>
        </p:nvSpPr>
        <p:spPr>
          <a:xfrm>
            <a:off x="3712029" y="3449092"/>
            <a:ext cx="5595257" cy="646331"/>
          </a:xfrm>
          <a:prstGeom prst="rect">
            <a:avLst/>
          </a:prstGeom>
          <a:noFill/>
        </p:spPr>
        <p:txBody>
          <a:bodyPr wrap="square" rtlCol="0">
            <a:spAutoFit/>
          </a:bodyPr>
          <a:lstStyle/>
          <a:p>
            <a:r>
              <a:rPr lang="en-US" sz="1800" b="1" i="0" u="none" strike="noStrike" dirty="0">
                <a:solidFill>
                  <a:srgbClr val="000000"/>
                </a:solidFill>
                <a:effectLst/>
                <a:latin typeface="Arial" panose="020B0604020202020204" pitchFamily="34" charset="0"/>
              </a:rPr>
              <a:t>To mitigate negative effects experienced by children’s exposure to a traumatic event. </a:t>
            </a:r>
            <a:r>
              <a:rPr lang="en-US" sz="1800" b="0" i="0" u="none" strike="noStrike" dirty="0">
                <a:solidFill>
                  <a:srgbClr val="FFFFFF"/>
                </a:solidFill>
                <a:effectLst/>
                <a:latin typeface="Arial" panose="020B0604020202020204" pitchFamily="34" charset="0"/>
              </a:rPr>
              <a:t>Co</a:t>
            </a:r>
            <a:endParaRPr lang="en-US" dirty="0"/>
          </a:p>
        </p:txBody>
      </p:sp>
      <p:sp>
        <p:nvSpPr>
          <p:cNvPr id="11" name="TextBox 10">
            <a:extLst>
              <a:ext uri="{FF2B5EF4-FFF2-40B4-BE49-F238E27FC236}">
                <a16:creationId xmlns:a16="http://schemas.microsoft.com/office/drawing/2014/main" id="{24C6C51D-8855-43BA-99CC-073E4DE5B8F1}"/>
              </a:ext>
            </a:extLst>
          </p:cNvPr>
          <p:cNvSpPr txBox="1"/>
          <p:nvPr/>
        </p:nvSpPr>
        <p:spPr>
          <a:xfrm>
            <a:off x="3712029" y="4680856"/>
            <a:ext cx="8001324" cy="1200329"/>
          </a:xfrm>
          <a:prstGeom prst="rect">
            <a:avLst/>
          </a:prstGeom>
          <a:noFill/>
        </p:spPr>
        <p:txBody>
          <a:bodyPr wrap="square" rtlCol="0">
            <a:spAutoFit/>
          </a:bodyPr>
          <a:lstStyle/>
          <a:p>
            <a:pPr rtl="0">
              <a:spcBef>
                <a:spcPts val="0"/>
              </a:spcBef>
              <a:spcAft>
                <a:spcPts val="0"/>
              </a:spcAft>
            </a:pPr>
            <a:r>
              <a:rPr lang="en-US" sz="1800" b="1" i="0" u="none" strike="noStrike" dirty="0">
                <a:solidFill>
                  <a:srgbClr val="000000"/>
                </a:solidFill>
                <a:effectLst/>
                <a:latin typeface="Arial" panose="020B0604020202020204" pitchFamily="34" charset="0"/>
              </a:rPr>
              <a:t>Greater Gardner area including North Central and North </a:t>
            </a:r>
            <a:r>
              <a:rPr lang="en-US" sz="1800" b="1" i="0" u="none" strike="noStrike" dirty="0" err="1">
                <a:solidFill>
                  <a:srgbClr val="000000"/>
                </a:solidFill>
                <a:effectLst/>
                <a:latin typeface="Arial" panose="020B0604020202020204" pitchFamily="34" charset="0"/>
              </a:rPr>
              <a:t>Quabbin</a:t>
            </a:r>
            <a:r>
              <a:rPr lang="en-US" sz="1800" b="1" i="0" u="none" strike="noStrike" dirty="0">
                <a:solidFill>
                  <a:srgbClr val="000000"/>
                </a:solidFill>
                <a:effectLst/>
                <a:latin typeface="Arial" panose="020B0604020202020204" pitchFamily="34" charset="0"/>
              </a:rPr>
              <a:t> Region. Supporting youth 3 years to 18 years of age.</a:t>
            </a:r>
            <a:endParaRPr lang="en-US" b="0" dirty="0">
              <a:effectLst/>
            </a:endParaRPr>
          </a:p>
          <a:p>
            <a:br>
              <a:rPr lang="en-US" dirty="0"/>
            </a:br>
            <a:endParaRPr lang="en-US" dirty="0"/>
          </a:p>
        </p:txBody>
      </p:sp>
      <p:pic>
        <p:nvPicPr>
          <p:cNvPr id="13" name="Picture 12">
            <a:extLst>
              <a:ext uri="{FF2B5EF4-FFF2-40B4-BE49-F238E27FC236}">
                <a16:creationId xmlns:a16="http://schemas.microsoft.com/office/drawing/2014/main" id="{3B7B37A3-8060-4734-8646-8273F4E29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5819" y="976815"/>
            <a:ext cx="1807209" cy="2710600"/>
          </a:xfrm>
          <a:prstGeom prst="rect">
            <a:avLst/>
          </a:prstGeom>
        </p:spPr>
      </p:pic>
      <p:pic>
        <p:nvPicPr>
          <p:cNvPr id="14" name="Audio 13">
            <a:hlinkClick r:id="" action="ppaction://media"/>
            <a:extLst>
              <a:ext uri="{FF2B5EF4-FFF2-40B4-BE49-F238E27FC236}">
                <a16:creationId xmlns:a16="http://schemas.microsoft.com/office/drawing/2014/main" id="{C2225A18-E7BE-4A79-809E-0DC45F2F88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2402607"/>
      </p:ext>
    </p:extLst>
  </p:cSld>
  <p:clrMapOvr>
    <a:masterClrMapping/>
  </p:clrMapOvr>
  <mc:AlternateContent xmlns:mc="http://schemas.openxmlformats.org/markup-compatibility/2006" xmlns:p14="http://schemas.microsoft.com/office/powerpoint/2010/main">
    <mc:Choice Requires="p14">
      <p:transition spd="slow" p14:dur="2000" advTm="64092"/>
    </mc:Choice>
    <mc:Fallback xmlns="">
      <p:transition spd="slow" advTm="64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222170C-7F26-4050-9A7A-B2419B0F066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256314" y="152400"/>
            <a:ext cx="7935686" cy="4952998"/>
          </a:xfrm>
        </p:spPr>
      </p:pic>
      <p:sp>
        <p:nvSpPr>
          <p:cNvPr id="4" name="Text Placeholder 3">
            <a:extLst>
              <a:ext uri="{FF2B5EF4-FFF2-40B4-BE49-F238E27FC236}">
                <a16:creationId xmlns:a16="http://schemas.microsoft.com/office/drawing/2014/main" id="{D46B564D-C2DE-4F51-AAEB-78C699BB31E9}"/>
              </a:ext>
            </a:extLst>
          </p:cNvPr>
          <p:cNvSpPr>
            <a:spLocks noGrp="1"/>
          </p:cNvSpPr>
          <p:nvPr>
            <p:ph type="body" sz="half" idx="2"/>
          </p:nvPr>
        </p:nvSpPr>
        <p:spPr>
          <a:xfrm>
            <a:off x="446314" y="2044338"/>
            <a:ext cx="3200400" cy="3379124"/>
          </a:xfrm>
        </p:spPr>
        <p:txBody>
          <a:bodyPr>
            <a:noAutofit/>
          </a:bodyPr>
          <a:lstStyle/>
          <a:p>
            <a:r>
              <a:rPr lang="en-US" sz="2800" b="0" i="0" u="none" strike="noStrike" dirty="0">
                <a:solidFill>
                  <a:srgbClr val="FFFFFF"/>
                </a:solidFill>
                <a:effectLst/>
                <a:latin typeface="Calibri" panose="020F0502020204030204" pitchFamily="34" charset="0"/>
              </a:rPr>
              <a:t>Please visit the HWC webpage for additional information on the initiatives and other trauma informed resources.  </a:t>
            </a:r>
            <a:br>
              <a:rPr lang="en-US" sz="2800" b="0" i="0" u="none" strike="noStrike" dirty="0">
                <a:solidFill>
                  <a:srgbClr val="FFFFFF"/>
                </a:solidFill>
                <a:effectLst/>
                <a:latin typeface="Calibri" panose="020F0502020204030204" pitchFamily="34" charset="0"/>
              </a:rPr>
            </a:br>
            <a:r>
              <a:rPr lang="en-US" sz="2800" b="0" i="0" u="sng" strike="noStrike" dirty="0">
                <a:solidFill>
                  <a:srgbClr val="9454C3"/>
                </a:solidFill>
                <a:effectLst/>
                <a:latin typeface="Calibri" panose="020F0502020204030204" pitchFamily="34" charset="0"/>
                <a:hlinkClick r:id="rId6">
                  <a:extLst>
                    <a:ext uri="{A12FA001-AC4F-418D-AE19-62706E023703}">
                      <ahyp:hlinkClr xmlns:ahyp="http://schemas.microsoft.com/office/drawing/2018/hyperlinkcolor" val="tx"/>
                    </a:ext>
                  </a:extLst>
                </a:hlinkClick>
              </a:rPr>
              <a:t>www.heywood.org/handlewithcare</a:t>
            </a:r>
          </a:p>
          <a:p>
            <a:endParaRPr lang="en-US" sz="2800" b="0" i="0" u="sng" strike="noStrike" dirty="0">
              <a:solidFill>
                <a:srgbClr val="9454C3"/>
              </a:solidFill>
              <a:effectLst/>
              <a:latin typeface="Calibri" panose="020F0502020204030204" pitchFamily="34" charset="0"/>
              <a:hlinkClick r:id="rId6">
                <a:extLst>
                  <a:ext uri="{A12FA001-AC4F-418D-AE19-62706E023703}">
                    <ahyp:hlinkClr xmlns:ahyp="http://schemas.microsoft.com/office/drawing/2018/hyperlinkcolor" val="tx"/>
                  </a:ext>
                </a:extLst>
              </a:hlinkClick>
            </a:endParaRPr>
          </a:p>
        </p:txBody>
      </p:sp>
      <p:pic>
        <p:nvPicPr>
          <p:cNvPr id="2" name="Audio 1">
            <a:hlinkClick r:id="" action="ppaction://media"/>
            <a:extLst>
              <a:ext uri="{FF2B5EF4-FFF2-40B4-BE49-F238E27FC236}">
                <a16:creationId xmlns:a16="http://schemas.microsoft.com/office/drawing/2014/main" id="{4C21665A-7034-4F3E-83CF-73288DF435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3" name="TextBox 2">
            <a:extLst>
              <a:ext uri="{FF2B5EF4-FFF2-40B4-BE49-F238E27FC236}">
                <a16:creationId xmlns:a16="http://schemas.microsoft.com/office/drawing/2014/main" id="{3535E49D-6609-4AA1-851A-B30D7E80EB3F}"/>
              </a:ext>
            </a:extLst>
          </p:cNvPr>
          <p:cNvSpPr txBox="1"/>
          <p:nvPr/>
        </p:nvSpPr>
        <p:spPr>
          <a:xfrm rot="10800000" flipV="1">
            <a:off x="5437414" y="5251209"/>
            <a:ext cx="5573486" cy="954107"/>
          </a:xfrm>
          <a:prstGeom prst="rect">
            <a:avLst/>
          </a:prstGeom>
          <a:noFill/>
        </p:spPr>
        <p:txBody>
          <a:bodyPr wrap="square" rtlCol="0">
            <a:spAutoFit/>
          </a:bodyPr>
          <a:lstStyle/>
          <a:p>
            <a:pPr algn="ctr"/>
            <a:r>
              <a:rPr lang="en-US" sz="3200" dirty="0"/>
              <a:t>Any questions?</a:t>
            </a:r>
          </a:p>
          <a:p>
            <a:pPr algn="ctr"/>
            <a:endParaRPr lang="en-US" sz="2400" dirty="0"/>
          </a:p>
        </p:txBody>
      </p:sp>
    </p:spTree>
    <p:extLst>
      <p:ext uri="{BB962C8B-B14F-4D97-AF65-F5344CB8AC3E}">
        <p14:creationId xmlns:p14="http://schemas.microsoft.com/office/powerpoint/2010/main" val="511554976"/>
      </p:ext>
    </p:extLst>
  </p:cSld>
  <p:clrMapOvr>
    <a:masterClrMapping/>
  </p:clrMapOvr>
  <mc:AlternateContent xmlns:mc="http://schemas.openxmlformats.org/markup-compatibility/2006" xmlns:p14="http://schemas.microsoft.com/office/powerpoint/2010/main">
    <mc:Choice Requires="p14">
      <p:transition spd="slow" p14:dur="2000" advTm="29754"/>
    </mc:Choice>
    <mc:Fallback xmlns="">
      <p:transition spd="slow" advTm="29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229EF3-35E7-482F-96DC-05D962E66A70}"/>
              </a:ext>
            </a:extLst>
          </p:cNvPr>
          <p:cNvSpPr/>
          <p:nvPr/>
        </p:nvSpPr>
        <p:spPr>
          <a:xfrm>
            <a:off x="244069" y="3516922"/>
            <a:ext cx="6581274" cy="3416320"/>
          </a:xfrm>
          <a:prstGeom prst="rect">
            <a:avLst/>
          </a:prstGeom>
        </p:spPr>
        <p:txBody>
          <a:bodyPr wrap="square">
            <a:spAutoFit/>
          </a:bodyPr>
          <a:lstStyle/>
          <a:p>
            <a:pPr marL="0" lvl="1" indent="0">
              <a:buNone/>
            </a:pPr>
            <a:r>
              <a:rPr lang="en-US" b="1" u="sng" dirty="0"/>
              <a:t>Resources material credits:</a:t>
            </a:r>
          </a:p>
          <a:p>
            <a:pPr marL="285750" lvl="1" indent="-285750">
              <a:buFont typeface="Arial" panose="020B0604020202020204" pitchFamily="34" charset="0"/>
              <a:buChar char="•"/>
            </a:pPr>
            <a:r>
              <a:rPr lang="en-US" dirty="0"/>
              <a:t>National Child Traumatic Stress Network </a:t>
            </a:r>
          </a:p>
          <a:p>
            <a:pPr marL="285750" lvl="1" indent="-285750">
              <a:buFont typeface="Arial" panose="020B0604020202020204" pitchFamily="34" charset="0"/>
              <a:buChar char="•"/>
            </a:pPr>
            <a:r>
              <a:rPr lang="en-US" dirty="0"/>
              <a:t>LUK Trauma for Schools overview</a:t>
            </a:r>
          </a:p>
          <a:p>
            <a:pPr marL="285750" lvl="1" indent="-285750">
              <a:buFont typeface="Arial" panose="020B0604020202020204" pitchFamily="34" charset="0"/>
              <a:buChar char="•"/>
            </a:pPr>
            <a:r>
              <a:rPr lang="en-US" dirty="0"/>
              <a:t>Edward </a:t>
            </a:r>
            <a:r>
              <a:rPr lang="en-US" dirty="0" err="1"/>
              <a:t>Jacoubs</a:t>
            </a:r>
            <a:r>
              <a:rPr lang="en-US" dirty="0"/>
              <a:t>, MSW – Incorporating ACES</a:t>
            </a:r>
          </a:p>
          <a:p>
            <a:pPr marL="285750" lvl="1" indent="-285750">
              <a:buFont typeface="Arial" panose="020B0604020202020204" pitchFamily="34" charset="0"/>
              <a:buChar char="•"/>
            </a:pPr>
            <a:r>
              <a:rPr lang="en-US" dirty="0"/>
              <a:t>DA Early’s Safe School Summit 11/19/21</a:t>
            </a:r>
          </a:p>
          <a:p>
            <a:pPr marL="285750" lvl="1" indent="-285750">
              <a:buFont typeface="Arial" panose="020B0604020202020204" pitchFamily="34" charset="0"/>
              <a:buChar char="•"/>
            </a:pPr>
            <a:r>
              <a:rPr lang="en-US" dirty="0"/>
              <a:t>Handle With Care West Virginia</a:t>
            </a:r>
          </a:p>
          <a:p>
            <a:pPr marL="285750" lvl="1" indent="-285750">
              <a:buFont typeface="Arial" panose="020B0604020202020204" pitchFamily="34" charset="0"/>
              <a:buChar char="•"/>
            </a:pPr>
            <a:r>
              <a:rPr lang="en-US" dirty="0"/>
              <a:t>YouTube video: Barking Dog Wise Owl</a:t>
            </a:r>
          </a:p>
          <a:p>
            <a:pPr marL="285750" lvl="1" indent="-285750">
              <a:buFont typeface="Arial" panose="020B0604020202020204" pitchFamily="34" charset="0"/>
              <a:buChar char="•"/>
            </a:pPr>
            <a:r>
              <a:rPr lang="en-US" dirty="0"/>
              <a:t>Lisle Allen – ACEs Youth Presentations: </a:t>
            </a:r>
          </a:p>
          <a:p>
            <a:pPr marL="0" lvl="1"/>
            <a:r>
              <a:rPr lang="en-US" dirty="0"/>
              <a:t>     Child  7yo-12yo &amp; Teen 13yo – 18yo</a:t>
            </a:r>
          </a:p>
          <a:p>
            <a:pPr marL="285750" lvl="1" indent="-285750">
              <a:buFont typeface="Arial" panose="020B0604020202020204" pitchFamily="34" charset="0"/>
              <a:buChar char="•"/>
            </a:pPr>
            <a:endParaRPr lang="en-US" dirty="0"/>
          </a:p>
          <a:p>
            <a:pPr marL="0" lvl="1"/>
            <a:endParaRPr lang="en-US" dirty="0"/>
          </a:p>
          <a:p>
            <a:pPr marL="0" lvl="1" indent="0">
              <a:buNone/>
            </a:pPr>
            <a:endParaRPr lang="en-US" dirty="0"/>
          </a:p>
        </p:txBody>
      </p:sp>
      <p:pic>
        <p:nvPicPr>
          <p:cNvPr id="3" name="Picture 2">
            <a:extLst>
              <a:ext uri="{FF2B5EF4-FFF2-40B4-BE49-F238E27FC236}">
                <a16:creationId xmlns:a16="http://schemas.microsoft.com/office/drawing/2014/main" id="{67C43026-C869-4B3D-B4C2-19E77A830BF2}"/>
              </a:ext>
            </a:extLst>
          </p:cNvPr>
          <p:cNvPicPr>
            <a:picLocks noChangeAspect="1"/>
          </p:cNvPicPr>
          <p:nvPr/>
        </p:nvPicPr>
        <p:blipFill>
          <a:blip r:embed="rId5"/>
          <a:stretch>
            <a:fillRect/>
          </a:stretch>
        </p:blipFill>
        <p:spPr>
          <a:xfrm>
            <a:off x="2457408" y="872860"/>
            <a:ext cx="6686592" cy="2360197"/>
          </a:xfrm>
          <a:prstGeom prst="rect">
            <a:avLst/>
          </a:prstGeom>
        </p:spPr>
      </p:pic>
      <p:pic>
        <p:nvPicPr>
          <p:cNvPr id="4" name="Audio 3">
            <a:hlinkClick r:id="" action="ppaction://media"/>
            <a:extLst>
              <a:ext uri="{FF2B5EF4-FFF2-40B4-BE49-F238E27FC236}">
                <a16:creationId xmlns:a16="http://schemas.microsoft.com/office/drawing/2014/main" id="{5B20316F-0365-4D22-A589-1BDA974400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6209772"/>
      </p:ext>
    </p:extLst>
  </p:cSld>
  <p:clrMapOvr>
    <a:masterClrMapping/>
  </p:clrMapOvr>
  <mc:AlternateContent xmlns:mc="http://schemas.openxmlformats.org/markup-compatibility/2006" xmlns:p14="http://schemas.microsoft.com/office/powerpoint/2010/main">
    <mc:Choice Requires="p14">
      <p:transition spd="slow" p14:dur="2000" advTm="7157"/>
    </mc:Choice>
    <mc:Fallback xmlns="">
      <p:transition spd="slow" advTm="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4848"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C90F-DAC1-4F3F-8375-48D524BEC49E}"/>
              </a:ext>
            </a:extLst>
          </p:cNvPr>
          <p:cNvSpPr>
            <a:spLocks noGrp="1"/>
          </p:cNvSpPr>
          <p:nvPr>
            <p:ph type="title"/>
          </p:nvPr>
        </p:nvSpPr>
        <p:spPr>
          <a:xfrm>
            <a:off x="1097280" y="286603"/>
            <a:ext cx="10058400" cy="1192241"/>
          </a:xfrm>
        </p:spPr>
        <p:txBody>
          <a:bodyPr/>
          <a:lstStyle/>
          <a:p>
            <a:pPr algn="ctr"/>
            <a:r>
              <a:rPr lang="en-US" b="1" dirty="0"/>
              <a:t>Brief History of Handle With Care</a:t>
            </a:r>
          </a:p>
        </p:txBody>
      </p:sp>
      <p:pic>
        <p:nvPicPr>
          <p:cNvPr id="12" name="Audio 11">
            <a:hlinkClick r:id="" action="ppaction://media"/>
            <a:extLst>
              <a:ext uri="{FF2B5EF4-FFF2-40B4-BE49-F238E27FC236}">
                <a16:creationId xmlns:a16="http://schemas.microsoft.com/office/drawing/2014/main" id="{2B3C4291-A6A1-4AA6-A9F1-F1FF2D4757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 name="TextBox 2"/>
          <p:cNvSpPr txBox="1"/>
          <p:nvPr/>
        </p:nvSpPr>
        <p:spPr>
          <a:xfrm>
            <a:off x="772428" y="1797549"/>
            <a:ext cx="6001101" cy="4739759"/>
          </a:xfrm>
          <a:prstGeom prst="rect">
            <a:avLst/>
          </a:prstGeom>
          <a:noFill/>
        </p:spPr>
        <p:txBody>
          <a:bodyPr wrap="square" rtlCol="0">
            <a:spAutoFit/>
          </a:bodyPr>
          <a:lstStyle/>
          <a:p>
            <a:pPr algn="ctr"/>
            <a:r>
              <a:rPr lang="en-US" sz="3200" b="1" dirty="0">
                <a:solidFill>
                  <a:schemeClr val="accent1"/>
                </a:solidFill>
              </a:rPr>
              <a:t>Who Created HWC?</a:t>
            </a:r>
            <a:endParaRPr lang="en-US" dirty="0"/>
          </a:p>
          <a:p>
            <a:pPr algn="ctr"/>
            <a:endParaRPr lang="en-US" dirty="0"/>
          </a:p>
          <a:p>
            <a:r>
              <a:rPr lang="en-US" dirty="0"/>
              <a:t>In 2012 Handle with Care was created in a subcommittee of the West Virginia Children’s Justice Task Force in Partnership with the US Attorneys Office for the Southern District of West Virginia as part of a Defending Childhood Initiative </a:t>
            </a:r>
          </a:p>
          <a:p>
            <a:endParaRPr lang="en-US" dirty="0"/>
          </a:p>
          <a:p>
            <a:r>
              <a:rPr lang="en-US" dirty="0"/>
              <a:t>2009    Office of Juvenile Justice &amp; Delinquency Survey</a:t>
            </a:r>
          </a:p>
          <a:p>
            <a:pPr marL="342900" indent="-342900">
              <a:buAutoNum type="arabicPlain" startAt="2010"/>
            </a:pPr>
            <a:r>
              <a:rPr lang="en-US" dirty="0"/>
              <a:t>    The Attorney General Eric Holder launched the DCI</a:t>
            </a:r>
          </a:p>
          <a:p>
            <a:pPr marL="342900" indent="-342900">
              <a:buAutoNum type="arabicPlain" startAt="2010"/>
            </a:pPr>
            <a:r>
              <a:rPr lang="en-US" dirty="0"/>
              <a:t>    WV CITF &amp; U.S. Attorney’s Office formed a committee</a:t>
            </a:r>
          </a:p>
          <a:p>
            <a:pPr marL="342900" indent="-342900">
              <a:buAutoNum type="arabicPlain" startAt="2010"/>
            </a:pPr>
            <a:r>
              <a:rPr lang="en-US" dirty="0"/>
              <a:t>    Developed the HWC Program</a:t>
            </a:r>
          </a:p>
          <a:p>
            <a:pPr marL="342900" indent="-342900">
              <a:buAutoNum type="arabicPlain" startAt="2010"/>
            </a:pPr>
            <a:r>
              <a:rPr lang="en-US" dirty="0"/>
              <a:t>    Piloted the HWC Program</a:t>
            </a:r>
          </a:p>
          <a:p>
            <a:r>
              <a:rPr lang="en-US" dirty="0"/>
              <a:t>2015    WV State Police launched HWC statewide</a:t>
            </a:r>
          </a:p>
          <a:p>
            <a:pPr marL="342900" indent="-342900">
              <a:buAutoNum type="arabicPlain" startAt="2018"/>
            </a:pPr>
            <a:r>
              <a:rPr lang="en-US" dirty="0"/>
              <a:t>    HWC Stakeholder meeting in all 55 counties</a:t>
            </a:r>
          </a:p>
          <a:p>
            <a:r>
              <a:rPr lang="en-US" dirty="0"/>
              <a:t>2021    HWC in over 40 states</a:t>
            </a:r>
          </a:p>
          <a:p>
            <a:pPr marL="342900" indent="-342900">
              <a:buAutoNum type="arabicPlain" startAt="2010"/>
            </a:pPr>
            <a:endParaRPr lang="en-US" dirty="0"/>
          </a:p>
        </p:txBody>
      </p:sp>
      <p:sp>
        <p:nvSpPr>
          <p:cNvPr id="4" name="TextBox 3"/>
          <p:cNvSpPr txBox="1"/>
          <p:nvPr/>
        </p:nvSpPr>
        <p:spPr>
          <a:xfrm>
            <a:off x="6678325" y="1797549"/>
            <a:ext cx="4582183" cy="4185761"/>
          </a:xfrm>
          <a:prstGeom prst="rect">
            <a:avLst/>
          </a:prstGeom>
          <a:noFill/>
        </p:spPr>
        <p:txBody>
          <a:bodyPr wrap="square" rtlCol="0">
            <a:spAutoFit/>
          </a:bodyPr>
          <a:lstStyle/>
          <a:p>
            <a:pPr algn="ctr"/>
            <a:r>
              <a:rPr lang="en-US" sz="3200" b="1" dirty="0">
                <a:solidFill>
                  <a:srgbClr val="92D050"/>
                </a:solidFill>
              </a:rPr>
              <a:t>HWC in Other States </a:t>
            </a:r>
          </a:p>
          <a:p>
            <a:pPr algn="ctr"/>
            <a:endParaRPr lang="en-US" dirty="0"/>
          </a:p>
          <a:p>
            <a:pPr lvl="2"/>
            <a:r>
              <a:rPr lang="en-US" sz="2400" dirty="0"/>
              <a:t>Handle with care	MI</a:t>
            </a:r>
          </a:p>
          <a:p>
            <a:pPr lvl="2"/>
            <a:r>
              <a:rPr lang="en-US" sz="2400" dirty="0"/>
              <a:t>Handle with care	MD</a:t>
            </a:r>
          </a:p>
          <a:p>
            <a:pPr lvl="2"/>
            <a:r>
              <a:rPr lang="en-US" sz="2400" dirty="0"/>
              <a:t>Handle with care	MA</a:t>
            </a:r>
          </a:p>
          <a:p>
            <a:pPr lvl="2"/>
            <a:r>
              <a:rPr lang="en-US" sz="2400" dirty="0"/>
              <a:t>Handle with care	FL</a:t>
            </a:r>
          </a:p>
          <a:p>
            <a:pPr lvl="2"/>
            <a:r>
              <a:rPr lang="en-US" sz="2400" dirty="0"/>
              <a:t>Handle with care	OH</a:t>
            </a:r>
          </a:p>
          <a:p>
            <a:pPr lvl="2"/>
            <a:r>
              <a:rPr lang="en-US" sz="2400" dirty="0"/>
              <a:t>Handle with care	DE</a:t>
            </a:r>
          </a:p>
          <a:p>
            <a:pPr lvl="2"/>
            <a:r>
              <a:rPr lang="en-US" sz="2400" dirty="0"/>
              <a:t>Handle with care	OK</a:t>
            </a:r>
          </a:p>
          <a:p>
            <a:pPr lvl="2"/>
            <a:r>
              <a:rPr lang="en-US" sz="2400" dirty="0"/>
              <a:t>Handle with care 	MN</a:t>
            </a:r>
          </a:p>
          <a:p>
            <a:pPr lvl="2"/>
            <a:r>
              <a:rPr lang="en-US" sz="2400" dirty="0"/>
              <a:t>TN Handle with care</a:t>
            </a:r>
          </a:p>
        </p:txBody>
      </p:sp>
    </p:spTree>
    <p:extLst>
      <p:ext uri="{BB962C8B-B14F-4D97-AF65-F5344CB8AC3E}">
        <p14:creationId xmlns:p14="http://schemas.microsoft.com/office/powerpoint/2010/main" val="698632461"/>
      </p:ext>
    </p:extLst>
  </p:cSld>
  <p:clrMapOvr>
    <a:masterClrMapping/>
  </p:clrMapOvr>
  <mc:AlternateContent xmlns:mc="http://schemas.openxmlformats.org/markup-compatibility/2006" xmlns:p14="http://schemas.microsoft.com/office/powerpoint/2010/main">
    <mc:Choice Requires="p14">
      <p:transition spd="slow" p14:dur="2000" advTm="36367"/>
    </mc:Choice>
    <mc:Fallback xmlns="">
      <p:transition spd="slow" advTm="36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D8AA-965A-4C43-87A4-E93E9CCC69CA}"/>
              </a:ext>
            </a:extLst>
          </p:cNvPr>
          <p:cNvSpPr>
            <a:spLocks noGrp="1"/>
          </p:cNvSpPr>
          <p:nvPr>
            <p:ph type="title"/>
          </p:nvPr>
        </p:nvSpPr>
        <p:spPr>
          <a:xfrm>
            <a:off x="457200" y="667468"/>
            <a:ext cx="3200400" cy="3597442"/>
          </a:xfrm>
          <a:solidFill>
            <a:schemeClr val="bg1"/>
          </a:solidFill>
        </p:spPr>
        <p:txBody>
          <a:bodyPr>
            <a:noAutofit/>
          </a:bodyPr>
          <a:lstStyle/>
          <a:p>
            <a:pPr algn="ctr"/>
            <a:r>
              <a:rPr lang="en-US" sz="2400" b="1" dirty="0">
                <a:solidFill>
                  <a:schemeClr val="tx1"/>
                </a:solidFill>
              </a:rPr>
              <a:t>Students may experience trauma or violence as a result of their</a:t>
            </a:r>
            <a:br>
              <a:rPr lang="en-US" sz="2400" b="1" dirty="0">
                <a:solidFill>
                  <a:schemeClr val="tx1"/>
                </a:solidFill>
              </a:rPr>
            </a:br>
            <a:r>
              <a:rPr lang="en-US" sz="2400" b="1" dirty="0">
                <a:solidFill>
                  <a:schemeClr val="tx1"/>
                </a:solidFill>
              </a:rPr>
              <a:t>exposure at home or in the community, including emergencies and/or accidents with responder presence. These interactions are known as</a:t>
            </a:r>
            <a:br>
              <a:rPr lang="en-US" sz="2400" b="1" dirty="0">
                <a:solidFill>
                  <a:schemeClr val="tx1"/>
                </a:solidFill>
              </a:rPr>
            </a:br>
            <a:r>
              <a:rPr lang="en-US" sz="2400" b="1" dirty="0">
                <a:solidFill>
                  <a:schemeClr val="tx1"/>
                </a:solidFill>
              </a:rPr>
              <a:t>Adverse Childhood Experiences (ACEs).</a:t>
            </a:r>
          </a:p>
        </p:txBody>
      </p:sp>
      <p:pic>
        <p:nvPicPr>
          <p:cNvPr id="5" name="Content Placeholder 4">
            <a:extLst>
              <a:ext uri="{FF2B5EF4-FFF2-40B4-BE49-F238E27FC236}">
                <a16:creationId xmlns:a16="http://schemas.microsoft.com/office/drawing/2014/main" id="{D814F9CF-7665-4720-AEB0-9B47CFB1F221}"/>
              </a:ext>
            </a:extLst>
          </p:cNvPr>
          <p:cNvPicPr>
            <a:picLocks noGrp="1" noChangeAspect="1"/>
          </p:cNvPicPr>
          <p:nvPr>
            <p:ph idx="1"/>
          </p:nvPr>
        </p:nvPicPr>
        <p:blipFill>
          <a:blip r:embed="rId5"/>
          <a:stretch>
            <a:fillRect/>
          </a:stretch>
        </p:blipFill>
        <p:spPr>
          <a:xfrm>
            <a:off x="5453621" y="289055"/>
            <a:ext cx="5335979" cy="3967973"/>
          </a:xfrm>
          <a:prstGeom prst="rect">
            <a:avLst/>
          </a:prstGeom>
        </p:spPr>
      </p:pic>
      <p:sp>
        <p:nvSpPr>
          <p:cNvPr id="4" name="Text Placeholder 3">
            <a:extLst>
              <a:ext uri="{FF2B5EF4-FFF2-40B4-BE49-F238E27FC236}">
                <a16:creationId xmlns:a16="http://schemas.microsoft.com/office/drawing/2014/main" id="{63488F02-B83B-4077-9EBB-BE3B2CFA01A9}"/>
              </a:ext>
            </a:extLst>
          </p:cNvPr>
          <p:cNvSpPr>
            <a:spLocks noGrp="1"/>
          </p:cNvSpPr>
          <p:nvPr>
            <p:ph type="body" sz="half" idx="2"/>
          </p:nvPr>
        </p:nvSpPr>
        <p:spPr>
          <a:xfrm>
            <a:off x="457200" y="4329217"/>
            <a:ext cx="3200400" cy="2441222"/>
          </a:xfrm>
          <a:ln w="12700">
            <a:solidFill>
              <a:schemeClr val="tx1"/>
            </a:solidFill>
          </a:ln>
        </p:spPr>
        <p:txBody>
          <a:bodyPr>
            <a:noAutofit/>
          </a:bodyPr>
          <a:lstStyle/>
          <a:p>
            <a:pPr algn="ctr"/>
            <a:r>
              <a:rPr lang="en-US" sz="2400" b="1" dirty="0"/>
              <a:t>These students have increased risk for negative outcomes such as poor academic performance, dropping out of school, and delinquency.</a:t>
            </a:r>
          </a:p>
        </p:txBody>
      </p:sp>
      <p:pic>
        <p:nvPicPr>
          <p:cNvPr id="6" name="Picture 5">
            <a:extLst>
              <a:ext uri="{FF2B5EF4-FFF2-40B4-BE49-F238E27FC236}">
                <a16:creationId xmlns:a16="http://schemas.microsoft.com/office/drawing/2014/main" id="{D54CE5C9-A2A7-45D3-9F29-0B26396D2B14}"/>
              </a:ext>
            </a:extLst>
          </p:cNvPr>
          <p:cNvPicPr>
            <a:picLocks noChangeAspect="1"/>
          </p:cNvPicPr>
          <p:nvPr/>
        </p:nvPicPr>
        <p:blipFill>
          <a:blip r:embed="rId6"/>
          <a:stretch>
            <a:fillRect/>
          </a:stretch>
        </p:blipFill>
        <p:spPr>
          <a:xfrm>
            <a:off x="5125525" y="4257028"/>
            <a:ext cx="1612159" cy="2413254"/>
          </a:xfrm>
          <a:prstGeom prst="rect">
            <a:avLst/>
          </a:prstGeom>
        </p:spPr>
      </p:pic>
      <p:sp>
        <p:nvSpPr>
          <p:cNvPr id="3" name="TextBox 2">
            <a:extLst>
              <a:ext uri="{FF2B5EF4-FFF2-40B4-BE49-F238E27FC236}">
                <a16:creationId xmlns:a16="http://schemas.microsoft.com/office/drawing/2014/main" id="{58762100-441B-47D5-9887-6871A963FB12}"/>
              </a:ext>
            </a:extLst>
          </p:cNvPr>
          <p:cNvSpPr txBox="1"/>
          <p:nvPr/>
        </p:nvSpPr>
        <p:spPr>
          <a:xfrm>
            <a:off x="457200" y="130411"/>
            <a:ext cx="3200400" cy="461665"/>
          </a:xfrm>
          <a:prstGeom prst="rect">
            <a:avLst/>
          </a:prstGeom>
          <a:noFill/>
          <a:ln w="12700">
            <a:solidFill>
              <a:schemeClr val="tx1"/>
            </a:solidFill>
          </a:ln>
        </p:spPr>
        <p:txBody>
          <a:bodyPr wrap="square" rtlCol="0">
            <a:spAutoFit/>
          </a:bodyPr>
          <a:lstStyle/>
          <a:p>
            <a:pPr algn="ctr"/>
            <a:r>
              <a:rPr lang="en-US" sz="2400" b="1" dirty="0"/>
              <a:t>The Problem</a:t>
            </a:r>
          </a:p>
        </p:txBody>
      </p:sp>
      <p:pic>
        <p:nvPicPr>
          <p:cNvPr id="8" name="Picture 7">
            <a:extLst>
              <a:ext uri="{FF2B5EF4-FFF2-40B4-BE49-F238E27FC236}">
                <a16:creationId xmlns:a16="http://schemas.microsoft.com/office/drawing/2014/main" id="{AAC35EFA-6C59-4A28-9C22-10D8D61D4F2E}"/>
              </a:ext>
            </a:extLst>
          </p:cNvPr>
          <p:cNvPicPr>
            <a:picLocks noChangeAspect="1"/>
          </p:cNvPicPr>
          <p:nvPr/>
        </p:nvPicPr>
        <p:blipFill>
          <a:blip r:embed="rId7"/>
          <a:stretch>
            <a:fillRect/>
          </a:stretch>
        </p:blipFill>
        <p:spPr>
          <a:xfrm>
            <a:off x="7447620" y="4329217"/>
            <a:ext cx="3717685" cy="2088866"/>
          </a:xfrm>
          <a:prstGeom prst="rect">
            <a:avLst/>
          </a:prstGeom>
        </p:spPr>
      </p:pic>
      <p:pic>
        <p:nvPicPr>
          <p:cNvPr id="9" name="Audio 8">
            <a:hlinkClick r:id="" action="ppaction://media"/>
            <a:extLst>
              <a:ext uri="{FF2B5EF4-FFF2-40B4-BE49-F238E27FC236}">
                <a16:creationId xmlns:a16="http://schemas.microsoft.com/office/drawing/2014/main" id="{4FD133D3-A652-47D9-B41F-19D0E8A7245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78056266"/>
      </p:ext>
    </p:extLst>
  </p:cSld>
  <p:clrMapOvr>
    <a:masterClrMapping/>
  </p:clrMapOvr>
  <mc:AlternateContent xmlns:mc="http://schemas.openxmlformats.org/markup-compatibility/2006" xmlns:p14="http://schemas.microsoft.com/office/powerpoint/2010/main">
    <mc:Choice Requires="p14">
      <p:transition spd="slow" p14:dur="2000" advTm="51561"/>
    </mc:Choice>
    <mc:Fallback xmlns="">
      <p:transition spd="slow" advTm="51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618C2-EEF4-4867-A192-50B50836F3A0}"/>
              </a:ext>
            </a:extLst>
          </p:cNvPr>
          <p:cNvSpPr>
            <a:spLocks noGrp="1"/>
          </p:cNvSpPr>
          <p:nvPr>
            <p:ph type="title"/>
          </p:nvPr>
        </p:nvSpPr>
        <p:spPr/>
        <p:txBody>
          <a:bodyPr/>
          <a:lstStyle/>
          <a:p>
            <a:r>
              <a:rPr lang="en-US" dirty="0">
                <a:solidFill>
                  <a:schemeClr val="accent1">
                    <a:lumMod val="75000"/>
                  </a:schemeClr>
                </a:solidFill>
                <a:latin typeface="+mn-lt"/>
              </a:rPr>
              <a:t>What could happen?</a:t>
            </a:r>
            <a:br>
              <a:rPr lang="en-US" dirty="0">
                <a:solidFill>
                  <a:schemeClr val="accent1">
                    <a:lumMod val="75000"/>
                  </a:schemeClr>
                </a:solidFill>
                <a:latin typeface="+mn-lt"/>
              </a:rPr>
            </a:br>
            <a:r>
              <a:rPr lang="en-US" i="1" dirty="0">
                <a:solidFill>
                  <a:schemeClr val="accent1">
                    <a:lumMod val="75000"/>
                  </a:schemeClr>
                </a:solidFill>
                <a:latin typeface="+mn-lt"/>
              </a:rPr>
              <a:t>School the Next Day</a:t>
            </a:r>
          </a:p>
        </p:txBody>
      </p:sp>
      <p:sp>
        <p:nvSpPr>
          <p:cNvPr id="3" name="Text Placeholder 2">
            <a:extLst>
              <a:ext uri="{FF2B5EF4-FFF2-40B4-BE49-F238E27FC236}">
                <a16:creationId xmlns:a16="http://schemas.microsoft.com/office/drawing/2014/main" id="{A0579021-E401-463F-AB36-446176F900BC}"/>
              </a:ext>
            </a:extLst>
          </p:cNvPr>
          <p:cNvSpPr>
            <a:spLocks noGrp="1"/>
          </p:cNvSpPr>
          <p:nvPr>
            <p:ph type="body" idx="1"/>
          </p:nvPr>
        </p:nvSpPr>
        <p:spPr/>
        <p:txBody>
          <a:bodyPr/>
          <a:lstStyle/>
          <a:p>
            <a:r>
              <a:rPr lang="en-US" sz="2400" b="1" u="sng" dirty="0">
                <a:solidFill>
                  <a:srgbClr val="34A639"/>
                </a:solidFill>
              </a:rPr>
              <a:t>The Student</a:t>
            </a:r>
            <a:r>
              <a:rPr lang="en-US" dirty="0"/>
              <a:t>	</a:t>
            </a:r>
          </a:p>
        </p:txBody>
      </p:sp>
      <p:sp>
        <p:nvSpPr>
          <p:cNvPr id="4" name="Content Placeholder 3">
            <a:extLst>
              <a:ext uri="{FF2B5EF4-FFF2-40B4-BE49-F238E27FC236}">
                <a16:creationId xmlns:a16="http://schemas.microsoft.com/office/drawing/2014/main" id="{68B24ABA-F6F4-4716-B2BE-9948E0E678C5}"/>
              </a:ext>
            </a:extLst>
          </p:cNvPr>
          <p:cNvSpPr>
            <a:spLocks noGrp="1"/>
          </p:cNvSpPr>
          <p:nvPr>
            <p:ph sz="half" idx="2"/>
          </p:nvPr>
        </p:nvSpPr>
        <p:spPr/>
        <p:txBody>
          <a:bodyPr>
            <a:noAutofit/>
          </a:bodyPr>
          <a:lstStyle/>
          <a:p>
            <a:r>
              <a:rPr lang="en-US" sz="2400" dirty="0">
                <a:solidFill>
                  <a:schemeClr val="tx1"/>
                </a:solidFill>
              </a:rPr>
              <a:t>* I don’t have my homework.</a:t>
            </a:r>
          </a:p>
          <a:p>
            <a:r>
              <a:rPr lang="en-US" sz="2400" dirty="0">
                <a:solidFill>
                  <a:schemeClr val="tx1"/>
                </a:solidFill>
              </a:rPr>
              <a:t>* I’m worried about my mom/dad.</a:t>
            </a:r>
          </a:p>
          <a:p>
            <a:r>
              <a:rPr lang="en-US" sz="2400" dirty="0">
                <a:solidFill>
                  <a:schemeClr val="tx1"/>
                </a:solidFill>
              </a:rPr>
              <a:t>* I forgot to study for this test!</a:t>
            </a:r>
          </a:p>
          <a:p>
            <a:r>
              <a:rPr lang="en-US" sz="2400" dirty="0">
                <a:solidFill>
                  <a:schemeClr val="tx1"/>
                </a:solidFill>
              </a:rPr>
              <a:t>* I’m so tired… hungry.</a:t>
            </a:r>
          </a:p>
          <a:p>
            <a:r>
              <a:rPr lang="en-US" sz="2400" dirty="0">
                <a:solidFill>
                  <a:schemeClr val="tx1"/>
                </a:solidFill>
              </a:rPr>
              <a:t>* My stomach aches.</a:t>
            </a:r>
          </a:p>
          <a:p>
            <a:r>
              <a:rPr lang="en-US" sz="2400" dirty="0">
                <a:solidFill>
                  <a:schemeClr val="tx1"/>
                </a:solidFill>
              </a:rPr>
              <a:t>* Just staring off into space.</a:t>
            </a:r>
          </a:p>
          <a:p>
            <a:r>
              <a:rPr lang="en-US" sz="2400" dirty="0">
                <a:solidFill>
                  <a:schemeClr val="tx1"/>
                </a:solidFill>
              </a:rPr>
              <a:t>* Short tempered or acting out.</a:t>
            </a:r>
          </a:p>
        </p:txBody>
      </p:sp>
      <p:sp>
        <p:nvSpPr>
          <p:cNvPr id="5" name="Text Placeholder 4">
            <a:extLst>
              <a:ext uri="{FF2B5EF4-FFF2-40B4-BE49-F238E27FC236}">
                <a16:creationId xmlns:a16="http://schemas.microsoft.com/office/drawing/2014/main" id="{9FC1D752-6243-489A-ACEE-A78FED0473B5}"/>
              </a:ext>
            </a:extLst>
          </p:cNvPr>
          <p:cNvSpPr>
            <a:spLocks noGrp="1"/>
          </p:cNvSpPr>
          <p:nvPr>
            <p:ph type="body" sz="quarter" idx="3"/>
          </p:nvPr>
        </p:nvSpPr>
        <p:spPr/>
        <p:txBody>
          <a:bodyPr>
            <a:normAutofit/>
          </a:bodyPr>
          <a:lstStyle/>
          <a:p>
            <a:r>
              <a:rPr lang="en-US" sz="2400" b="1" u="sng" dirty="0">
                <a:solidFill>
                  <a:srgbClr val="34A639"/>
                </a:solidFill>
              </a:rPr>
              <a:t>The teachers &amp; staff</a:t>
            </a:r>
          </a:p>
        </p:txBody>
      </p:sp>
      <p:sp>
        <p:nvSpPr>
          <p:cNvPr id="6" name="Content Placeholder 5">
            <a:extLst>
              <a:ext uri="{FF2B5EF4-FFF2-40B4-BE49-F238E27FC236}">
                <a16:creationId xmlns:a16="http://schemas.microsoft.com/office/drawing/2014/main" id="{79214305-97E7-4D38-B38E-5A5CF8257143}"/>
              </a:ext>
            </a:extLst>
          </p:cNvPr>
          <p:cNvSpPr>
            <a:spLocks noGrp="1"/>
          </p:cNvSpPr>
          <p:nvPr>
            <p:ph sz="quarter" idx="4"/>
          </p:nvPr>
        </p:nvSpPr>
        <p:spPr>
          <a:xfrm>
            <a:off x="6217920" y="2582334"/>
            <a:ext cx="5212080" cy="3378200"/>
          </a:xfrm>
        </p:spPr>
        <p:txBody>
          <a:bodyPr>
            <a:noAutofit/>
          </a:bodyPr>
          <a:lstStyle/>
          <a:p>
            <a:r>
              <a:rPr lang="en-US" sz="2400" dirty="0">
                <a:solidFill>
                  <a:schemeClr val="tx1"/>
                </a:solidFill>
              </a:rPr>
              <a:t>* Pay attention!</a:t>
            </a:r>
          </a:p>
          <a:p>
            <a:r>
              <a:rPr lang="en-US" sz="2400" dirty="0">
                <a:solidFill>
                  <a:schemeClr val="tx1"/>
                </a:solidFill>
              </a:rPr>
              <a:t>* Why didn’t you study for this test?!</a:t>
            </a:r>
          </a:p>
          <a:p>
            <a:r>
              <a:rPr lang="en-US" sz="2400" dirty="0">
                <a:solidFill>
                  <a:schemeClr val="tx1"/>
                </a:solidFill>
              </a:rPr>
              <a:t>* Why can’t you stay awake, pay        attention!</a:t>
            </a:r>
          </a:p>
          <a:p>
            <a:r>
              <a:rPr lang="en-US" sz="2400" dirty="0">
                <a:solidFill>
                  <a:schemeClr val="tx1"/>
                </a:solidFill>
              </a:rPr>
              <a:t>* No snacking allowed in class.</a:t>
            </a:r>
          </a:p>
          <a:p>
            <a:r>
              <a:rPr lang="en-US" sz="2400" dirty="0">
                <a:solidFill>
                  <a:schemeClr val="tx1"/>
                </a:solidFill>
              </a:rPr>
              <a:t>* Detention for “bad” behaviors or           forced separation from classmates.</a:t>
            </a:r>
          </a:p>
          <a:p>
            <a:r>
              <a:rPr lang="en-US" sz="2400" dirty="0">
                <a:solidFill>
                  <a:schemeClr val="tx1"/>
                </a:solidFill>
              </a:rPr>
              <a:t>* What’s wrong with you?</a:t>
            </a:r>
          </a:p>
        </p:txBody>
      </p:sp>
      <p:pic>
        <p:nvPicPr>
          <p:cNvPr id="7" name="Picture 6">
            <a:extLst>
              <a:ext uri="{FF2B5EF4-FFF2-40B4-BE49-F238E27FC236}">
                <a16:creationId xmlns:a16="http://schemas.microsoft.com/office/drawing/2014/main" id="{F5E87BC9-9CE5-4319-B011-AEC26271FCF5}"/>
              </a:ext>
            </a:extLst>
          </p:cNvPr>
          <p:cNvPicPr>
            <a:picLocks noChangeAspect="1"/>
          </p:cNvPicPr>
          <p:nvPr/>
        </p:nvPicPr>
        <p:blipFill>
          <a:blip r:embed="rId5"/>
          <a:stretch>
            <a:fillRect/>
          </a:stretch>
        </p:blipFill>
        <p:spPr>
          <a:xfrm>
            <a:off x="7507111" y="408996"/>
            <a:ext cx="2375182" cy="1328364"/>
          </a:xfrm>
          <a:prstGeom prst="rect">
            <a:avLst/>
          </a:prstGeom>
        </p:spPr>
      </p:pic>
      <p:sp>
        <p:nvSpPr>
          <p:cNvPr id="8" name="TextBox 7">
            <a:extLst>
              <a:ext uri="{FF2B5EF4-FFF2-40B4-BE49-F238E27FC236}">
                <a16:creationId xmlns:a16="http://schemas.microsoft.com/office/drawing/2014/main" id="{03AF7B53-C2EF-4251-B50F-6651E84ED612}"/>
              </a:ext>
            </a:extLst>
          </p:cNvPr>
          <p:cNvSpPr txBox="1"/>
          <p:nvPr/>
        </p:nvSpPr>
        <p:spPr>
          <a:xfrm flipH="1">
            <a:off x="8325554" y="307097"/>
            <a:ext cx="2830125" cy="2031325"/>
          </a:xfrm>
          <a:prstGeom prst="rect">
            <a:avLst/>
          </a:prstGeom>
          <a:noFill/>
        </p:spPr>
        <p:txBody>
          <a:bodyPr wrap="square" rtlCol="0">
            <a:spAutoFit/>
          </a:bodyPr>
          <a:lstStyle/>
          <a:p>
            <a:r>
              <a:rPr lang="en-US" dirty="0"/>
              <a:t>Child’s behavior</a:t>
            </a:r>
          </a:p>
          <a:p>
            <a:endParaRPr lang="en-US" dirty="0"/>
          </a:p>
          <a:p>
            <a:r>
              <a:rPr lang="en-US" dirty="0"/>
              <a:t>	Child’s feelings, fears, 	thoughts, expectations 	&amp; beliefs</a:t>
            </a:r>
          </a:p>
          <a:p>
            <a:endParaRPr lang="en-US" dirty="0"/>
          </a:p>
          <a:p>
            <a:endParaRPr lang="en-US" dirty="0"/>
          </a:p>
        </p:txBody>
      </p:sp>
      <p:pic>
        <p:nvPicPr>
          <p:cNvPr id="10" name="Audio 9">
            <a:hlinkClick r:id="" action="ppaction://media"/>
            <a:extLst>
              <a:ext uri="{FF2B5EF4-FFF2-40B4-BE49-F238E27FC236}">
                <a16:creationId xmlns:a16="http://schemas.microsoft.com/office/drawing/2014/main" id="{D93E9D07-FC63-4AB1-8FB9-0038BDBB0D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4606483"/>
      </p:ext>
    </p:extLst>
  </p:cSld>
  <p:clrMapOvr>
    <a:masterClrMapping/>
  </p:clrMapOvr>
  <mc:AlternateContent xmlns:mc="http://schemas.openxmlformats.org/markup-compatibility/2006" xmlns:p14="http://schemas.microsoft.com/office/powerpoint/2010/main">
    <mc:Choice Requires="p14">
      <p:transition spd="slow" p14:dur="2000" advTm="32335"/>
    </mc:Choice>
    <mc:Fallback xmlns="">
      <p:transition spd="slow" advTm="32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00ED2-586F-4090-8C49-16BBE3BAE047}"/>
              </a:ext>
            </a:extLst>
          </p:cNvPr>
          <p:cNvSpPr>
            <a:spLocks noGrp="1"/>
          </p:cNvSpPr>
          <p:nvPr>
            <p:ph type="title"/>
          </p:nvPr>
        </p:nvSpPr>
        <p:spPr>
          <a:xfrm>
            <a:off x="1097280" y="286603"/>
            <a:ext cx="10058400" cy="1450757"/>
          </a:xfrm>
        </p:spPr>
        <p:txBody>
          <a:bodyPr/>
          <a:lstStyle/>
          <a:p>
            <a:r>
              <a:rPr lang="en-US" b="1" dirty="0">
                <a:solidFill>
                  <a:schemeClr val="bg2">
                    <a:lumMod val="25000"/>
                  </a:schemeClr>
                </a:solidFill>
              </a:rPr>
              <a:t>Results of Misunderstanding</a:t>
            </a:r>
          </a:p>
        </p:txBody>
      </p:sp>
      <p:sp>
        <p:nvSpPr>
          <p:cNvPr id="3" name="Text Placeholder 2">
            <a:extLst>
              <a:ext uri="{FF2B5EF4-FFF2-40B4-BE49-F238E27FC236}">
                <a16:creationId xmlns:a16="http://schemas.microsoft.com/office/drawing/2014/main" id="{66E4A728-9062-4778-8084-CB8266A86FB9}"/>
              </a:ext>
            </a:extLst>
          </p:cNvPr>
          <p:cNvSpPr>
            <a:spLocks noGrp="1"/>
          </p:cNvSpPr>
          <p:nvPr>
            <p:ph type="body" idx="1"/>
          </p:nvPr>
        </p:nvSpPr>
        <p:spPr/>
        <p:txBody>
          <a:bodyPr>
            <a:normAutofit/>
          </a:bodyPr>
          <a:lstStyle/>
          <a:p>
            <a:r>
              <a:rPr lang="en-US" sz="2800" u="sng" dirty="0">
                <a:solidFill>
                  <a:srgbClr val="34A639"/>
                </a:solidFill>
              </a:rPr>
              <a:t>Adults can:</a:t>
            </a:r>
          </a:p>
        </p:txBody>
      </p:sp>
      <p:sp>
        <p:nvSpPr>
          <p:cNvPr id="4" name="Content Placeholder 3">
            <a:extLst>
              <a:ext uri="{FF2B5EF4-FFF2-40B4-BE49-F238E27FC236}">
                <a16:creationId xmlns:a16="http://schemas.microsoft.com/office/drawing/2014/main" id="{BC3EFEE6-F16F-44E3-9373-BBBDDA5C96B6}"/>
              </a:ext>
            </a:extLst>
          </p:cNvPr>
          <p:cNvSpPr>
            <a:spLocks noGrp="1"/>
          </p:cNvSpPr>
          <p:nvPr>
            <p:ph sz="half" idx="2"/>
          </p:nvPr>
        </p:nvSpPr>
        <p:spPr/>
        <p:txBody>
          <a:bodyPr>
            <a:normAutofit/>
          </a:bodyPr>
          <a:lstStyle/>
          <a:p>
            <a:pPr marL="228600" indent="-228600">
              <a:spcBef>
                <a:spcPct val="50000"/>
              </a:spcBef>
              <a:buFontTx/>
              <a:buChar char="•"/>
              <a:tabLst>
                <a:tab pos="228600" algn="l"/>
              </a:tabLst>
              <a:defRPr/>
            </a:pPr>
            <a:r>
              <a:rPr lang="en-US" sz="2400" dirty="0">
                <a:solidFill>
                  <a:schemeClr val="tx1"/>
                </a:solidFill>
              </a:rPr>
              <a:t>Unintentionally distance themselves from students.</a:t>
            </a:r>
          </a:p>
          <a:p>
            <a:pPr marL="228600" indent="-228600">
              <a:spcBef>
                <a:spcPct val="50000"/>
              </a:spcBef>
              <a:buFontTx/>
              <a:buChar char="•"/>
              <a:tabLst>
                <a:tab pos="228600" algn="l"/>
              </a:tabLst>
              <a:defRPr/>
            </a:pPr>
            <a:r>
              <a:rPr lang="en-US" sz="2400" dirty="0">
                <a:solidFill>
                  <a:schemeClr val="tx1"/>
                </a:solidFill>
              </a:rPr>
              <a:t>Misunderstand traumatic symptoms as character flaws.</a:t>
            </a:r>
          </a:p>
          <a:p>
            <a:pPr marL="228600" indent="-228600">
              <a:spcBef>
                <a:spcPct val="50000"/>
              </a:spcBef>
              <a:buFontTx/>
              <a:buChar char="•"/>
              <a:tabLst>
                <a:tab pos="228600" algn="l"/>
              </a:tabLst>
              <a:defRPr/>
            </a:pPr>
            <a:r>
              <a:rPr lang="en-US" sz="2400" dirty="0">
                <a:solidFill>
                  <a:schemeClr val="tx1"/>
                </a:solidFill>
              </a:rPr>
              <a:t>Misperceive students as lazy.</a:t>
            </a:r>
          </a:p>
          <a:p>
            <a:pPr marL="228600" indent="-228600">
              <a:spcBef>
                <a:spcPct val="50000"/>
              </a:spcBef>
              <a:buFontTx/>
              <a:buChar char="•"/>
              <a:tabLst>
                <a:tab pos="228600" algn="l"/>
              </a:tabLst>
              <a:defRPr/>
            </a:pPr>
            <a:r>
              <a:rPr lang="en-US" sz="2400" dirty="0">
                <a:solidFill>
                  <a:schemeClr val="tx1"/>
                </a:solidFill>
              </a:rPr>
              <a:t>Impose punitive responses.</a:t>
            </a:r>
          </a:p>
          <a:p>
            <a:endParaRPr lang="en-US" sz="2400" dirty="0"/>
          </a:p>
        </p:txBody>
      </p:sp>
      <p:sp>
        <p:nvSpPr>
          <p:cNvPr id="5" name="Text Placeholder 4">
            <a:extLst>
              <a:ext uri="{FF2B5EF4-FFF2-40B4-BE49-F238E27FC236}">
                <a16:creationId xmlns:a16="http://schemas.microsoft.com/office/drawing/2014/main" id="{DC84989E-28AD-4333-9C01-3FF3F0C703B2}"/>
              </a:ext>
            </a:extLst>
          </p:cNvPr>
          <p:cNvSpPr>
            <a:spLocks noGrp="1"/>
          </p:cNvSpPr>
          <p:nvPr>
            <p:ph type="body" sz="quarter" idx="3"/>
          </p:nvPr>
        </p:nvSpPr>
        <p:spPr/>
        <p:txBody>
          <a:bodyPr>
            <a:normAutofit/>
          </a:bodyPr>
          <a:lstStyle/>
          <a:p>
            <a:r>
              <a:rPr lang="en-US" sz="2800" u="sng" dirty="0">
                <a:solidFill>
                  <a:srgbClr val="34A639"/>
                </a:solidFill>
              </a:rPr>
              <a:t>Impact on students:</a:t>
            </a:r>
          </a:p>
        </p:txBody>
      </p:sp>
      <p:sp>
        <p:nvSpPr>
          <p:cNvPr id="6" name="Content Placeholder 5">
            <a:extLst>
              <a:ext uri="{FF2B5EF4-FFF2-40B4-BE49-F238E27FC236}">
                <a16:creationId xmlns:a16="http://schemas.microsoft.com/office/drawing/2014/main" id="{719F6F9F-147D-4343-A50C-624911F01BAE}"/>
              </a:ext>
            </a:extLst>
          </p:cNvPr>
          <p:cNvSpPr>
            <a:spLocks noGrp="1"/>
          </p:cNvSpPr>
          <p:nvPr>
            <p:ph sz="quarter" idx="4"/>
          </p:nvPr>
        </p:nvSpPr>
        <p:spPr>
          <a:xfrm>
            <a:off x="6386362" y="2630460"/>
            <a:ext cx="4937760" cy="3378200"/>
          </a:xfrm>
        </p:spPr>
        <p:txBody>
          <a:bodyPr>
            <a:normAutofit lnSpcReduction="10000"/>
          </a:bodyPr>
          <a:lstStyle/>
          <a:p>
            <a:pPr marL="228600" indent="-228600">
              <a:spcBef>
                <a:spcPct val="50000"/>
              </a:spcBef>
              <a:buFontTx/>
              <a:buChar char="•"/>
              <a:tabLst>
                <a:tab pos="228600" algn="l"/>
              </a:tabLst>
              <a:defRPr/>
            </a:pPr>
            <a:r>
              <a:rPr lang="en-US" sz="2400" dirty="0">
                <a:solidFill>
                  <a:schemeClr val="tx1"/>
                </a:solidFill>
              </a:rPr>
              <a:t>Decreased motivation and engagement in learning</a:t>
            </a:r>
          </a:p>
          <a:p>
            <a:pPr marL="228600" indent="-228600">
              <a:spcBef>
                <a:spcPct val="50000"/>
              </a:spcBef>
              <a:buFontTx/>
              <a:buChar char="•"/>
              <a:tabLst>
                <a:tab pos="228600" algn="l"/>
              </a:tabLst>
              <a:defRPr/>
            </a:pPr>
            <a:r>
              <a:rPr lang="en-US" sz="2400" dirty="0">
                <a:solidFill>
                  <a:schemeClr val="tx1"/>
                </a:solidFill>
              </a:rPr>
              <a:t>Poor grades and MCAS scores</a:t>
            </a:r>
          </a:p>
          <a:p>
            <a:pPr marL="228600" indent="-228600">
              <a:spcBef>
                <a:spcPct val="50000"/>
              </a:spcBef>
              <a:buFontTx/>
              <a:buChar char="•"/>
              <a:tabLst>
                <a:tab pos="228600" algn="l"/>
              </a:tabLst>
              <a:defRPr/>
            </a:pPr>
            <a:r>
              <a:rPr lang="en-US" sz="2400" dirty="0">
                <a:solidFill>
                  <a:schemeClr val="tx1"/>
                </a:solidFill>
              </a:rPr>
              <a:t>Poor relationships </a:t>
            </a:r>
          </a:p>
          <a:p>
            <a:pPr marL="228600" indent="-228600">
              <a:spcBef>
                <a:spcPct val="50000"/>
              </a:spcBef>
              <a:buFontTx/>
              <a:buChar char="•"/>
              <a:tabLst>
                <a:tab pos="228600" algn="l"/>
              </a:tabLst>
              <a:defRPr/>
            </a:pPr>
            <a:r>
              <a:rPr lang="en-US" sz="2400" dirty="0">
                <a:solidFill>
                  <a:schemeClr val="tx1"/>
                </a:solidFill>
              </a:rPr>
              <a:t>Truancy and dropping out</a:t>
            </a:r>
          </a:p>
          <a:p>
            <a:pPr marL="228600" indent="-228600">
              <a:spcBef>
                <a:spcPct val="50000"/>
              </a:spcBef>
              <a:buFontTx/>
              <a:buChar char="•"/>
              <a:tabLst>
                <a:tab pos="228600" algn="l"/>
              </a:tabLst>
              <a:defRPr/>
            </a:pPr>
            <a:r>
              <a:rPr lang="en-US" sz="2400" dirty="0">
                <a:solidFill>
                  <a:schemeClr val="tx1"/>
                </a:solidFill>
              </a:rPr>
              <a:t>Suspension/expulsion</a:t>
            </a:r>
          </a:p>
          <a:p>
            <a:pPr marL="228600" indent="-228600">
              <a:spcBef>
                <a:spcPct val="50000"/>
              </a:spcBef>
              <a:buFontTx/>
              <a:buChar char="•"/>
              <a:tabLst>
                <a:tab pos="228600" algn="l"/>
              </a:tabLst>
              <a:defRPr/>
            </a:pPr>
            <a:r>
              <a:rPr lang="en-US" sz="2400" dirty="0">
                <a:solidFill>
                  <a:schemeClr val="tx1"/>
                </a:solidFill>
              </a:rPr>
              <a:t>Juvenile justice system</a:t>
            </a:r>
          </a:p>
          <a:p>
            <a:endParaRPr lang="en-US" dirty="0"/>
          </a:p>
        </p:txBody>
      </p:sp>
      <p:pic>
        <p:nvPicPr>
          <p:cNvPr id="9" name="Audio 8">
            <a:hlinkClick r:id="" action="ppaction://media"/>
            <a:extLst>
              <a:ext uri="{FF2B5EF4-FFF2-40B4-BE49-F238E27FC236}">
                <a16:creationId xmlns:a16="http://schemas.microsoft.com/office/drawing/2014/main" id="{ACD219C7-4C7D-417F-8A9D-7BF2A4AF0F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1028" name="Picture 4" descr="The Curse of Knowledge &amp; Misunderstandings - WiseInsights.net">
            <a:extLst>
              <a:ext uri="{FF2B5EF4-FFF2-40B4-BE49-F238E27FC236}">
                <a16:creationId xmlns:a16="http://schemas.microsoft.com/office/drawing/2014/main" id="{F8EB52DE-1903-421E-BE79-DEEF47945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3930" y="126156"/>
            <a:ext cx="2571750"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154727"/>
      </p:ext>
    </p:extLst>
  </p:cSld>
  <p:clrMapOvr>
    <a:masterClrMapping/>
  </p:clrMapOvr>
  <mc:AlternateContent xmlns:mc="http://schemas.openxmlformats.org/markup-compatibility/2006" xmlns:p14="http://schemas.microsoft.com/office/powerpoint/2010/main">
    <mc:Choice Requires="p14">
      <p:transition spd="slow" p14:dur="2000" advTm="22349"/>
    </mc:Choice>
    <mc:Fallback xmlns="">
      <p:transition spd="slow" advTm="22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D8AA-965A-4C43-87A4-E93E9CCC69CA}"/>
              </a:ext>
            </a:extLst>
          </p:cNvPr>
          <p:cNvSpPr>
            <a:spLocks noGrp="1"/>
          </p:cNvSpPr>
          <p:nvPr>
            <p:ph type="title"/>
          </p:nvPr>
        </p:nvSpPr>
        <p:spPr>
          <a:xfrm>
            <a:off x="457200" y="895185"/>
            <a:ext cx="3200400" cy="2286000"/>
          </a:xfrm>
          <a:solidFill>
            <a:schemeClr val="bg1"/>
          </a:solidFill>
        </p:spPr>
        <p:txBody>
          <a:bodyPr>
            <a:noAutofit/>
          </a:bodyPr>
          <a:lstStyle/>
          <a:p>
            <a:pPr algn="ctr"/>
            <a:r>
              <a:rPr lang="en-US" sz="2400" b="1" dirty="0">
                <a:solidFill>
                  <a:schemeClr val="tx1"/>
                </a:solidFill>
              </a:rPr>
              <a:t>Improved cross-agency communication among first responder organizations and schools can help increase supports for students experiencing trauma.</a:t>
            </a:r>
          </a:p>
        </p:txBody>
      </p:sp>
      <p:sp>
        <p:nvSpPr>
          <p:cNvPr id="4" name="Text Placeholder 3">
            <a:extLst>
              <a:ext uri="{FF2B5EF4-FFF2-40B4-BE49-F238E27FC236}">
                <a16:creationId xmlns:a16="http://schemas.microsoft.com/office/drawing/2014/main" id="{63488F02-B83B-4077-9EBB-BE3B2CFA01A9}"/>
              </a:ext>
            </a:extLst>
          </p:cNvPr>
          <p:cNvSpPr>
            <a:spLocks noGrp="1"/>
          </p:cNvSpPr>
          <p:nvPr>
            <p:ph type="body" sz="half" idx="2"/>
          </p:nvPr>
        </p:nvSpPr>
        <p:spPr>
          <a:xfrm>
            <a:off x="457200" y="3363164"/>
            <a:ext cx="3200400" cy="3314725"/>
          </a:xfrm>
          <a:ln w="12700">
            <a:solidFill>
              <a:schemeClr val="tx1"/>
            </a:solidFill>
          </a:ln>
        </p:spPr>
        <p:txBody>
          <a:bodyPr>
            <a:noAutofit/>
          </a:bodyPr>
          <a:lstStyle/>
          <a:p>
            <a:pPr algn="ctr"/>
            <a:r>
              <a:rPr lang="en-US" sz="2400" b="1" dirty="0"/>
              <a:t>Increased use of trauma sensitive strategies by educators and school leaders will improve educational &amp; life outcomes for students experiencing trauma resulting from Adverse Childhood Experiences (ACEs).</a:t>
            </a:r>
          </a:p>
        </p:txBody>
      </p:sp>
      <p:sp>
        <p:nvSpPr>
          <p:cNvPr id="3" name="TextBox 2">
            <a:extLst>
              <a:ext uri="{FF2B5EF4-FFF2-40B4-BE49-F238E27FC236}">
                <a16:creationId xmlns:a16="http://schemas.microsoft.com/office/drawing/2014/main" id="{58762100-441B-47D5-9887-6871A963FB12}"/>
              </a:ext>
            </a:extLst>
          </p:cNvPr>
          <p:cNvSpPr txBox="1"/>
          <p:nvPr/>
        </p:nvSpPr>
        <p:spPr>
          <a:xfrm>
            <a:off x="457200" y="172493"/>
            <a:ext cx="3200400" cy="461665"/>
          </a:xfrm>
          <a:prstGeom prst="rect">
            <a:avLst/>
          </a:prstGeom>
          <a:noFill/>
          <a:ln w="12700">
            <a:solidFill>
              <a:schemeClr val="tx1"/>
            </a:solidFill>
          </a:ln>
        </p:spPr>
        <p:txBody>
          <a:bodyPr wrap="square" rtlCol="0">
            <a:spAutoFit/>
          </a:bodyPr>
          <a:lstStyle/>
          <a:p>
            <a:pPr algn="ctr"/>
            <a:r>
              <a:rPr lang="en-US" sz="2400" b="1" u="sng" dirty="0">
                <a:highlight>
                  <a:srgbClr val="FFFF00"/>
                </a:highlight>
              </a:rPr>
              <a:t>The Solution</a:t>
            </a:r>
          </a:p>
        </p:txBody>
      </p:sp>
      <p:pic>
        <p:nvPicPr>
          <p:cNvPr id="9" name="Content Placeholder 8">
            <a:extLst>
              <a:ext uri="{FF2B5EF4-FFF2-40B4-BE49-F238E27FC236}">
                <a16:creationId xmlns:a16="http://schemas.microsoft.com/office/drawing/2014/main" id="{E0C280E3-623C-4CAE-82AE-6F29314AE1DB}"/>
              </a:ext>
            </a:extLst>
          </p:cNvPr>
          <p:cNvPicPr>
            <a:picLocks noGrp="1" noChangeAspect="1"/>
          </p:cNvPicPr>
          <p:nvPr>
            <p:ph idx="1"/>
          </p:nvPr>
        </p:nvPicPr>
        <p:blipFill>
          <a:blip r:embed="rId5"/>
          <a:stretch>
            <a:fillRect/>
          </a:stretch>
        </p:blipFill>
        <p:spPr>
          <a:xfrm>
            <a:off x="5334002" y="403325"/>
            <a:ext cx="3200400" cy="3156353"/>
          </a:xfrm>
          <a:prstGeom prst="rect">
            <a:avLst/>
          </a:prstGeom>
        </p:spPr>
      </p:pic>
      <p:sp>
        <p:nvSpPr>
          <p:cNvPr id="11" name="Thought Bubble: Cloud 10">
            <a:extLst>
              <a:ext uri="{FF2B5EF4-FFF2-40B4-BE49-F238E27FC236}">
                <a16:creationId xmlns:a16="http://schemas.microsoft.com/office/drawing/2014/main" id="{7BC848D2-EE58-4BC0-B5D8-C06A6EB8D55D}"/>
              </a:ext>
            </a:extLst>
          </p:cNvPr>
          <p:cNvSpPr/>
          <p:nvPr/>
        </p:nvSpPr>
        <p:spPr>
          <a:xfrm>
            <a:off x="9480885" y="1215190"/>
            <a:ext cx="2410326" cy="3068052"/>
          </a:xfrm>
          <a:prstGeom prst="cloudCallout">
            <a:avLst>
              <a:gd name="adj1" fmla="val -77823"/>
              <a:gd name="adj2" fmla="val 519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All children should feel safe to learn.</a:t>
            </a:r>
          </a:p>
          <a:p>
            <a:pPr algn="ctr"/>
            <a:endParaRPr lang="en-US" b="1" dirty="0"/>
          </a:p>
          <a:p>
            <a:pPr algn="ctr"/>
            <a:r>
              <a:rPr lang="en-US" b="1" dirty="0"/>
              <a:t>Success in school = success in life!</a:t>
            </a:r>
          </a:p>
        </p:txBody>
      </p:sp>
      <p:pic>
        <p:nvPicPr>
          <p:cNvPr id="8" name="Audio 7">
            <a:hlinkClick r:id="" action="ppaction://media"/>
            <a:extLst>
              <a:ext uri="{FF2B5EF4-FFF2-40B4-BE49-F238E27FC236}">
                <a16:creationId xmlns:a16="http://schemas.microsoft.com/office/drawing/2014/main" id="{1F9A6094-6734-45BB-BA37-C28AAF072D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2050" name="Picture 2" descr="Classroom free clip art - Cliparting.com">
            <a:extLst>
              <a:ext uri="{FF2B5EF4-FFF2-40B4-BE49-F238E27FC236}">
                <a16:creationId xmlns:a16="http://schemas.microsoft.com/office/drawing/2014/main" id="{720F5062-2D66-42F3-9A2D-B5F2B13B08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2535" y="3777916"/>
            <a:ext cx="3681180" cy="2807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666469"/>
      </p:ext>
    </p:extLst>
  </p:cSld>
  <p:clrMapOvr>
    <a:masterClrMapping/>
  </p:clrMapOvr>
  <mc:AlternateContent xmlns:mc="http://schemas.openxmlformats.org/markup-compatibility/2006" xmlns:p14="http://schemas.microsoft.com/office/powerpoint/2010/main">
    <mc:Choice Requires="p14">
      <p:transition spd="slow" p14:dur="2000" advTm="47758"/>
    </mc:Choice>
    <mc:Fallback xmlns="">
      <p:transition spd="slow" advTm="47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22449F-48D3-45E0-AA9C-A1C3B8588F0C}"/>
              </a:ext>
            </a:extLst>
          </p:cNvPr>
          <p:cNvPicPr>
            <a:picLocks noChangeAspect="1"/>
          </p:cNvPicPr>
          <p:nvPr/>
        </p:nvPicPr>
        <p:blipFill rotWithShape="1">
          <a:blip r:embed="rId5"/>
          <a:srcRect l="680" r="794"/>
          <a:stretch/>
        </p:blipFill>
        <p:spPr>
          <a:xfrm>
            <a:off x="666044" y="1709197"/>
            <a:ext cx="10859912" cy="2637023"/>
          </a:xfrm>
          <a:prstGeom prst="rect">
            <a:avLst/>
          </a:prstGeom>
        </p:spPr>
      </p:pic>
      <p:sp>
        <p:nvSpPr>
          <p:cNvPr id="4" name="TextBox 3">
            <a:extLst>
              <a:ext uri="{FF2B5EF4-FFF2-40B4-BE49-F238E27FC236}">
                <a16:creationId xmlns:a16="http://schemas.microsoft.com/office/drawing/2014/main" id="{97BEF9B9-69F5-4BEA-A597-43F9B752D4F7}"/>
              </a:ext>
            </a:extLst>
          </p:cNvPr>
          <p:cNvSpPr txBox="1"/>
          <p:nvPr/>
        </p:nvSpPr>
        <p:spPr>
          <a:xfrm>
            <a:off x="3285067" y="722489"/>
            <a:ext cx="5621866" cy="523220"/>
          </a:xfrm>
          <a:prstGeom prst="rect">
            <a:avLst/>
          </a:prstGeom>
          <a:noFill/>
        </p:spPr>
        <p:txBody>
          <a:bodyPr wrap="square" rtlCol="0">
            <a:spAutoFit/>
          </a:bodyPr>
          <a:lstStyle/>
          <a:p>
            <a:r>
              <a:rPr lang="en-US" sz="2800" b="1" dirty="0">
                <a:solidFill>
                  <a:schemeClr val="accent1">
                    <a:lumMod val="75000"/>
                  </a:schemeClr>
                </a:solidFill>
              </a:rPr>
              <a:t>The Handle With Care continuum:</a:t>
            </a:r>
          </a:p>
        </p:txBody>
      </p:sp>
      <p:sp>
        <p:nvSpPr>
          <p:cNvPr id="12" name="TextBox 11">
            <a:extLst>
              <a:ext uri="{FF2B5EF4-FFF2-40B4-BE49-F238E27FC236}">
                <a16:creationId xmlns:a16="http://schemas.microsoft.com/office/drawing/2014/main" id="{221E33D0-942F-4810-ADE6-B2E4DE42DE77}"/>
              </a:ext>
            </a:extLst>
          </p:cNvPr>
          <p:cNvSpPr txBox="1"/>
          <p:nvPr/>
        </p:nvSpPr>
        <p:spPr>
          <a:xfrm>
            <a:off x="3714609" y="4948748"/>
            <a:ext cx="4819792" cy="707886"/>
          </a:xfrm>
          <a:prstGeom prst="rect">
            <a:avLst/>
          </a:prstGeom>
          <a:noFill/>
        </p:spPr>
        <p:txBody>
          <a:bodyPr wrap="square" rtlCol="0">
            <a:spAutoFit/>
          </a:bodyPr>
          <a:lstStyle/>
          <a:p>
            <a:r>
              <a:rPr lang="en-US" sz="2000" dirty="0"/>
              <a:t>Law Enforcement   *  School  *   Community</a:t>
            </a:r>
          </a:p>
          <a:p>
            <a:r>
              <a:rPr lang="en-US" sz="2000" u="sng" dirty="0"/>
              <a:t>Building relationships to help children thrive</a:t>
            </a:r>
            <a:r>
              <a:rPr lang="en-US" sz="2000" dirty="0"/>
              <a:t>.</a:t>
            </a:r>
          </a:p>
        </p:txBody>
      </p:sp>
      <p:pic>
        <p:nvPicPr>
          <p:cNvPr id="2" name="Audio 1">
            <a:hlinkClick r:id="" action="ppaction://media"/>
            <a:extLst>
              <a:ext uri="{FF2B5EF4-FFF2-40B4-BE49-F238E27FC236}">
                <a16:creationId xmlns:a16="http://schemas.microsoft.com/office/drawing/2014/main" id="{834F68D0-C4BC-4CB1-AA5B-F1D7A8C4A7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57891029"/>
      </p:ext>
    </p:extLst>
  </p:cSld>
  <p:clrMapOvr>
    <a:masterClrMapping/>
  </p:clrMapOvr>
  <mc:AlternateContent xmlns:mc="http://schemas.openxmlformats.org/markup-compatibility/2006" xmlns:p14="http://schemas.microsoft.com/office/powerpoint/2010/main">
    <mc:Choice Requires="p14">
      <p:transition spd="slow" p14:dur="2000" advTm="48166"/>
    </mc:Choice>
    <mc:Fallback xmlns="">
      <p:transition spd="slow" advTm="48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77FB6ED-9CE8-489C-A755-5EACDDB818AA}"/>
              </a:ext>
            </a:extLst>
          </p:cNvPr>
          <p:cNvSpPr>
            <a:spLocks noGrp="1"/>
          </p:cNvSpPr>
          <p:nvPr>
            <p:ph type="body" sz="half" idx="2"/>
          </p:nvPr>
        </p:nvSpPr>
        <p:spPr>
          <a:xfrm>
            <a:off x="1097280" y="5154324"/>
            <a:ext cx="4172552" cy="1359568"/>
          </a:xfrm>
        </p:spPr>
        <p:txBody>
          <a:bodyPr>
            <a:noAutofit/>
          </a:bodyPr>
          <a:lstStyle/>
          <a:p>
            <a:r>
              <a:rPr lang="en-US" sz="1600" b="1" u="sng" dirty="0">
                <a:solidFill>
                  <a:schemeClr val="bg1"/>
                </a:solidFill>
              </a:rPr>
              <a:t>Before HWC</a:t>
            </a:r>
            <a:br>
              <a:rPr lang="en-US" sz="1600" b="1" dirty="0">
                <a:solidFill>
                  <a:schemeClr val="bg1"/>
                </a:solidFill>
              </a:rPr>
            </a:br>
            <a:r>
              <a:rPr lang="en-US" sz="1600" b="1" dirty="0">
                <a:solidFill>
                  <a:schemeClr val="bg1"/>
                </a:solidFill>
              </a:rPr>
              <a:t>First responders would file a mandated report for children that met the reporting criteria.</a:t>
            </a:r>
            <a:br>
              <a:rPr lang="en-US" sz="1600" b="1" dirty="0">
                <a:solidFill>
                  <a:schemeClr val="bg1"/>
                </a:solidFill>
              </a:rPr>
            </a:br>
            <a:br>
              <a:rPr lang="en-US" sz="1600" b="1" dirty="0">
                <a:solidFill>
                  <a:schemeClr val="bg1"/>
                </a:solidFill>
              </a:rPr>
            </a:br>
            <a:r>
              <a:rPr lang="en-US" sz="1600" b="1" dirty="0">
                <a:solidFill>
                  <a:schemeClr val="bg1"/>
                </a:solidFill>
              </a:rPr>
              <a:t>If children did not meet the </a:t>
            </a:r>
            <a:r>
              <a:rPr lang="en-US" sz="1600" b="1" i="1" dirty="0">
                <a:solidFill>
                  <a:schemeClr val="bg1"/>
                </a:solidFill>
              </a:rPr>
              <a:t>victimization criteria</a:t>
            </a:r>
            <a:r>
              <a:rPr lang="en-US" sz="1600" b="1" dirty="0">
                <a:solidFill>
                  <a:schemeClr val="bg1"/>
                </a:solidFill>
              </a:rPr>
              <a:t>, they were not identified or provided additional services.</a:t>
            </a:r>
            <a:endParaRPr lang="en-US" sz="1600" dirty="0">
              <a:solidFill>
                <a:schemeClr val="bg1"/>
              </a:solidFill>
            </a:endParaRPr>
          </a:p>
        </p:txBody>
      </p:sp>
      <p:pic>
        <p:nvPicPr>
          <p:cNvPr id="7" name="Picture 6">
            <a:extLst>
              <a:ext uri="{FF2B5EF4-FFF2-40B4-BE49-F238E27FC236}">
                <a16:creationId xmlns:a16="http://schemas.microsoft.com/office/drawing/2014/main" id="{DF4CC339-FC1A-4A4B-AADD-D06B1A976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021" y="1023892"/>
            <a:ext cx="2640143" cy="2798550"/>
          </a:xfrm>
          <a:prstGeom prst="rect">
            <a:avLst/>
          </a:prstGeom>
        </p:spPr>
      </p:pic>
      <p:sp>
        <p:nvSpPr>
          <p:cNvPr id="11" name="TextBox 10">
            <a:extLst>
              <a:ext uri="{FF2B5EF4-FFF2-40B4-BE49-F238E27FC236}">
                <a16:creationId xmlns:a16="http://schemas.microsoft.com/office/drawing/2014/main" id="{9DECBFFB-C2B7-4041-BC3B-8CBDE4F8A8B1}"/>
              </a:ext>
            </a:extLst>
          </p:cNvPr>
          <p:cNvSpPr txBox="1"/>
          <p:nvPr/>
        </p:nvSpPr>
        <p:spPr>
          <a:xfrm>
            <a:off x="3585410" y="641431"/>
            <a:ext cx="8025063" cy="41703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black"/>
                </a:solidFill>
                <a:effectLst/>
                <a:uLnTx/>
                <a:uFillTx/>
                <a:latin typeface="Calibri" panose="020F0502020204030204"/>
                <a:ea typeface="+mn-ea"/>
                <a:cs typeface="+mn-cs"/>
              </a:rPr>
              <a:t>Introducing Handle With Care (HWC)</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HWC is a school-community response to help ensure that children exposed to trauma in their home, school, or community receive appropriate support to help them achieve emotionally and academically.</a:t>
            </a:r>
          </a:p>
        </p:txBody>
      </p:sp>
      <p:sp>
        <p:nvSpPr>
          <p:cNvPr id="12" name="Text Placeholder 3">
            <a:extLst>
              <a:ext uri="{FF2B5EF4-FFF2-40B4-BE49-F238E27FC236}">
                <a16:creationId xmlns:a16="http://schemas.microsoft.com/office/drawing/2014/main" id="{936B136F-CA28-4D99-81B1-BFC39E339E29}"/>
              </a:ext>
            </a:extLst>
          </p:cNvPr>
          <p:cNvSpPr txBox="1">
            <a:spLocks/>
          </p:cNvSpPr>
          <p:nvPr/>
        </p:nvSpPr>
        <p:spPr>
          <a:xfrm>
            <a:off x="6218721" y="5154324"/>
            <a:ext cx="5680510" cy="1359568"/>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
                <a:srgbClr val="4A66AC"/>
              </a:buClr>
              <a:buSzPct val="100000"/>
              <a:buFont typeface="Calibri" panose="020F0502020204030204" pitchFamily="34" charset="0"/>
              <a:buNone/>
              <a:tabLst/>
              <a:defRPr/>
            </a:pPr>
            <a:r>
              <a:rPr kumimoji="0" lang="en-US" sz="1600" b="1" i="0" u="sng" strike="noStrike" kern="1200" cap="none" spc="0" normalizeH="0" baseline="0" noProof="0" dirty="0">
                <a:ln>
                  <a:noFill/>
                </a:ln>
                <a:solidFill>
                  <a:srgbClr val="FFFFFF"/>
                </a:solidFill>
                <a:effectLst/>
                <a:uLnTx/>
                <a:uFillTx/>
                <a:latin typeface="Calibri" panose="020F0502020204030204"/>
                <a:ea typeface="+mn-ea"/>
                <a:cs typeface="+mn-cs"/>
              </a:rPr>
              <a:t>Now with HWC Intervention:</a:t>
            </a:r>
          </a:p>
          <a:p>
            <a:pPr marR="0" lvl="0" algn="l" defTabSz="914400" rtl="0" eaLnBrk="1" fontAlgn="auto" latinLnBrk="0" hangingPunct="1">
              <a:lnSpc>
                <a:spcPct val="90000"/>
              </a:lnSpc>
              <a:spcBef>
                <a:spcPts val="0"/>
              </a:spcBef>
              <a:spcAft>
                <a:spcPts val="600"/>
              </a:spcAft>
              <a:buClr>
                <a:srgbClr val="4A66AC"/>
              </a:buClr>
              <a:buSzPct val="100000"/>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All children at the scene are identified.</a:t>
            </a:r>
          </a:p>
          <a:p>
            <a:pPr marR="0" lvl="0" algn="l" defTabSz="914400" rtl="0" eaLnBrk="1" fontAlgn="auto" latinLnBrk="0" hangingPunct="1">
              <a:lnSpc>
                <a:spcPct val="90000"/>
              </a:lnSpc>
              <a:spcBef>
                <a:spcPts val="0"/>
              </a:spcBef>
              <a:spcAft>
                <a:spcPts val="600"/>
              </a:spcAft>
              <a:buClr>
                <a:srgbClr val="4A66AC"/>
              </a:buClr>
              <a:buSzPct val="100000"/>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The school is provided a HWC notification.</a:t>
            </a:r>
          </a:p>
          <a:p>
            <a:pPr marR="0" lvl="0" algn="l" defTabSz="914400" rtl="0" eaLnBrk="1" fontAlgn="auto" latinLnBrk="0" hangingPunct="1">
              <a:lnSpc>
                <a:spcPct val="90000"/>
              </a:lnSpc>
              <a:spcBef>
                <a:spcPts val="0"/>
              </a:spcBef>
              <a:spcAft>
                <a:spcPts val="600"/>
              </a:spcAft>
              <a:buClr>
                <a:srgbClr val="4A66AC"/>
              </a:buClr>
              <a:buSzPct val="100000"/>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Trauma informed practices are heightened at the school.</a:t>
            </a:r>
          </a:p>
          <a:p>
            <a:pPr marR="0" lvl="0" algn="l" defTabSz="914400" rtl="0" eaLnBrk="1" fontAlgn="auto" latinLnBrk="0" hangingPunct="1">
              <a:lnSpc>
                <a:spcPct val="90000"/>
              </a:lnSpc>
              <a:spcBef>
                <a:spcPts val="0"/>
              </a:spcBef>
              <a:spcAft>
                <a:spcPts val="600"/>
              </a:spcAft>
              <a:buClr>
                <a:srgbClr val="4A66AC"/>
              </a:buClr>
              <a:buSzPct val="100000"/>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Flagged student(s) are simply “</a:t>
            </a:r>
            <a:r>
              <a:rPr kumimoji="0" lang="en-US" sz="1600" b="1" u="none" strike="noStrike" kern="1200" cap="none" spc="0" normalizeH="0" baseline="0" noProof="0" dirty="0">
                <a:ln>
                  <a:noFill/>
                </a:ln>
                <a:solidFill>
                  <a:srgbClr val="FFFFFF"/>
                </a:solidFill>
                <a:effectLst/>
                <a:uLnTx/>
                <a:uFillTx/>
                <a:latin typeface="Calibri" panose="020F0502020204030204"/>
                <a:ea typeface="+mn-ea"/>
                <a:cs typeface="+mn-cs"/>
              </a:rPr>
              <a:t>handled with care”</a:t>
            </a: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pic>
        <p:nvPicPr>
          <p:cNvPr id="2" name="Audio 1">
            <a:hlinkClick r:id="" action="ppaction://media"/>
            <a:extLst>
              <a:ext uri="{FF2B5EF4-FFF2-40B4-BE49-F238E27FC236}">
                <a16:creationId xmlns:a16="http://schemas.microsoft.com/office/drawing/2014/main" id="{7D53AB70-8D3A-45D6-888F-75EBC8779F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6755228"/>
      </p:ext>
    </p:extLst>
  </p:cSld>
  <p:clrMapOvr>
    <a:masterClrMapping/>
  </p:clrMapOvr>
  <mc:AlternateContent xmlns:mc="http://schemas.openxmlformats.org/markup-compatibility/2006" xmlns:p14="http://schemas.microsoft.com/office/powerpoint/2010/main">
    <mc:Choice Requires="p14">
      <p:transition spd="slow" p14:dur="2000" advTm="52662"/>
    </mc:Choice>
    <mc:Fallback xmlns="">
      <p:transition spd="slow" advTm="52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11439</TotalTime>
  <Words>2947</Words>
  <Application>Microsoft Office PowerPoint</Application>
  <PresentationFormat>Widescreen</PresentationFormat>
  <Paragraphs>248</Paragraphs>
  <Slides>22</Slides>
  <Notes>20</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Retrospect</vt:lpstr>
      <vt:lpstr>North Central &amp;North Quabbin Massachusetts HWC Collaborative</vt:lpstr>
      <vt:lpstr>PowerPoint Presentation</vt:lpstr>
      <vt:lpstr>Brief History of Handle With Care</vt:lpstr>
      <vt:lpstr>Students may experience trauma or violence as a result of their exposure at home or in the community, including emergencies and/or accidents with responder presence. These interactions are known as Adverse Childhood Experiences (ACEs).</vt:lpstr>
      <vt:lpstr>What could happen? School the Next Day</vt:lpstr>
      <vt:lpstr>Results of Misunderstanding</vt:lpstr>
      <vt:lpstr>Improved cross-agency communication among first responder organizations and schools can help increase supports for students experiencing trauma.</vt:lpstr>
      <vt:lpstr>PowerPoint Presentation</vt:lpstr>
      <vt:lpstr>PowerPoint Presentation</vt:lpstr>
      <vt:lpstr>When does the HWC notice get sent?</vt:lpstr>
      <vt:lpstr>PowerPoint Presentation</vt:lpstr>
      <vt:lpstr>PowerPoint Presentation</vt:lpstr>
      <vt:lpstr>What Happens At School?</vt:lpstr>
      <vt:lpstr>PowerPoint Presentation</vt:lpstr>
      <vt:lpstr>The Importance of  Trauma Sensitive Schools &amp; Agencies</vt:lpstr>
      <vt:lpstr>Partner Spotlight</vt:lpstr>
      <vt:lpstr>HWC in summary</vt:lpstr>
      <vt:lpstr>Handle With Care of the North Central and North Quabbin region is a collaborative initiative that continues to deepen trauma sensitive and response practices within and across our local communities.</vt:lpstr>
      <vt:lpstr>Trauma Informed Resources: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Central &amp;             North Quabbin Massachusetts</dc:title>
  <dc:creator>Johnson, Selena</dc:creator>
  <cp:lastModifiedBy>Eldredge, Renee</cp:lastModifiedBy>
  <cp:revision>190</cp:revision>
  <cp:lastPrinted>2022-01-26T16:05:24Z</cp:lastPrinted>
  <dcterms:created xsi:type="dcterms:W3CDTF">2022-01-03T17:17:34Z</dcterms:created>
  <dcterms:modified xsi:type="dcterms:W3CDTF">2023-08-25T18:04:30Z</dcterms:modified>
</cp:coreProperties>
</file>