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Tahoma"/>
      <p:regular r:id="rId18"/>
      <p:bold r:id="rId19"/>
    </p:embeddedFont>
    <p:embeddedFont>
      <p:font typeface="Arial Black"/>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iTCqVJ2BX2IN5PkfJ0b00a/oZK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ialBlack-regular.fntdata"/><Relationship Id="rId21"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Tahoma-bold.fntdata"/><Relationship Id="rId18" Type="http://schemas.openxmlformats.org/officeDocument/2006/relationships/font" Target="fonts/Tahom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Renee:  Hello and welcome, thank you for being here today to learn about the great work being done in our State to provide trauma </a:t>
            </a:r>
            <a:r>
              <a:rPr lang="en-US"/>
              <a:t>responsive</a:t>
            </a:r>
            <a:r>
              <a:rPr lang="en-US"/>
              <a:t> care for youth in our communities.   I am Renee Eldredge Heywood’s </a:t>
            </a:r>
            <a:r>
              <a:rPr lang="en-US">
                <a:solidFill>
                  <a:schemeClr val="dk1"/>
                </a:solidFill>
              </a:rPr>
              <a:t>HWC </a:t>
            </a:r>
            <a:r>
              <a:rPr lang="en-US"/>
              <a:t>Collaborative Liaison and HWC Responder team lead; we are a team of 8 members including: Christine Holmes, Tina Duguay and Carol Lynne Papa work in the Heywood Athol/Gardner EDs, Lt. John Czasnowski with GPD, Chief Jason Tamulen with WPD, Ally Law District Nurse for Ash/West school district and last but not least, Mike Ellis, also with Heywood Healthcare.  On behalf of our team, we would like to thank Heywood Heathcare and CCWT for the opportunity to participate in this inaugural program.</a:t>
            </a:r>
            <a:r>
              <a:rPr lang="en-US">
                <a:solidFill>
                  <a:schemeClr val="dk1"/>
                </a:solidFill>
              </a:rPr>
              <a:t> </a:t>
            </a:r>
            <a:r>
              <a:rPr b="1" lang="en-US" sz="900">
                <a:solidFill>
                  <a:schemeClr val="dk1"/>
                </a:solidFill>
              </a:rPr>
              <a:t>Handle with Care reinforces trauma-informed care practices for youth in our schools and law enforcement as first responders, encountering children at a traumatic event. The North Central / North Quabbin region has assisted in identifying hundreds of children with the need for trauma-informed care since 2019. The Handle with Care North Central / North Quabbin initiative has expanded from our current 6 school districts and 10 police departments to include Heywood Healthcare Emergency Room Registration Departments in Athol and Gardner.  And now I would like to turn the presentation over to Mike Ellis our team spokesperson. </a:t>
            </a:r>
            <a:endParaRPr/>
          </a:p>
        </p:txBody>
      </p:sp>
      <p:sp>
        <p:nvSpPr>
          <p:cNvPr id="391" name="Google Shape;39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3f2355591d_1_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work we have done through CART really provided a great framework to identify, create and then implement deliverables that enhance our work with youth. The strategic planning process gave us the opportunity to look at our work not only for the last six months but build the foundation for our work going forward. Certainly, CART has allowed the </a:t>
            </a:r>
            <a:r>
              <a:rPr lang="en-US"/>
              <a:t>opportunity</a:t>
            </a:r>
            <a:r>
              <a:rPr lang="en-US"/>
              <a:t> to see things in ways we might not otherwise have imagined, and to that end provide a </a:t>
            </a:r>
            <a:r>
              <a:rPr lang="en-US"/>
              <a:t>different</a:t>
            </a:r>
            <a:r>
              <a:rPr lang="en-US"/>
              <a:t> approach to developing and implementing solutions, </a:t>
            </a:r>
            <a:r>
              <a:rPr lang="en-US"/>
              <a:t>including</a:t>
            </a:r>
            <a:r>
              <a:rPr lang="en-US"/>
              <a:t> for example understanding and </a:t>
            </a:r>
            <a:r>
              <a:rPr lang="en-US"/>
              <a:t>eliminating</a:t>
            </a:r>
            <a:r>
              <a:rPr lang="en-US"/>
              <a:t> barriers around language and culture. The </a:t>
            </a:r>
            <a:r>
              <a:rPr lang="en-US"/>
              <a:t>training our leadership team received has been put into practice and shared among our stakeholders to enhance trauma informed care in our region.</a:t>
            </a:r>
            <a:r>
              <a:rPr lang="en-US"/>
              <a:t>Resources available in the network and the Center have been invaluable and provided a gateway to expand the </a:t>
            </a:r>
            <a:r>
              <a:rPr lang="en-US"/>
              <a:t>impact</a:t>
            </a:r>
            <a:r>
              <a:rPr lang="en-US"/>
              <a:t> of handle with care well beyond our established service area. Finally, we have been able to develop meaningful metrics to see and </a:t>
            </a:r>
            <a:r>
              <a:rPr lang="en-US"/>
              <a:t>understand</a:t>
            </a:r>
            <a:r>
              <a:rPr lang="en-US"/>
              <a:t> the impact of the HWC initiative as well as </a:t>
            </a:r>
            <a:r>
              <a:rPr lang="en-US"/>
              <a:t>identifying</a:t>
            </a:r>
            <a:r>
              <a:rPr lang="en-US"/>
              <a:t> critical health care needs of our youth.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 </a:t>
            </a:r>
            <a:endParaRPr/>
          </a:p>
        </p:txBody>
      </p:sp>
      <p:sp>
        <p:nvSpPr>
          <p:cNvPr id="502" name="Google Shape;502;g23f2355591d_1_2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508b1a6b7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508b1a6b7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3f2355591d_1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Lots of moving parts for HWC</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First, expanding HWC locally includes bringing into the fold more local school </a:t>
            </a:r>
            <a:r>
              <a:rPr lang="en-US"/>
              <a:t>districts</a:t>
            </a:r>
            <a:r>
              <a:rPr lang="en-US"/>
              <a:t>, more police departments, and more health care providers. Each phase we implement has increased our capacity to deliver effective and </a:t>
            </a:r>
            <a:r>
              <a:rPr lang="en-US"/>
              <a:t>meaningful</a:t>
            </a:r>
            <a:r>
              <a:rPr lang="en-US"/>
              <a:t> training, processes and partnerships. But there is more, HWC has traction and that is allowing us the opportunity to expand HWC to partnerships in other areas of our state and expanding the our own base and support of the HWC initiative to both traditional and non-traditional partners from our community.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518" name="Google Shape;518;g23f2355591d_1_2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Initiative and Mission come directly from our Strategic plan and coincide with our work which started with local law enforcement and now evolved into the healthcare sector. Mitigate the adverse/negative </a:t>
            </a:r>
            <a:r>
              <a:rPr lang="en-US"/>
              <a:t>effects</a:t>
            </a:r>
            <a:r>
              <a:rPr lang="en-US"/>
              <a:t> of Secondary Trauma/Indirect—</a:t>
            </a:r>
            <a:endParaRPr/>
          </a:p>
        </p:txBody>
      </p:sp>
      <p:sp>
        <p:nvSpPr>
          <p:cNvPr id="398" name="Google Shape;3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Really </a:t>
            </a:r>
            <a:r>
              <a:rPr lang="en-US"/>
              <a:t>intended</a:t>
            </a:r>
            <a:r>
              <a:rPr lang="en-US"/>
              <a:t> and created to bring many </a:t>
            </a:r>
            <a:r>
              <a:rPr lang="en-US"/>
              <a:t>diverse</a:t>
            </a:r>
            <a:r>
              <a:rPr lang="en-US"/>
              <a:t> groups to the table to help foster trauma informed care where kids are.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Special thanks to the HWC Responder Team which includes members from a variety of sector including education, law enforcement, government, health care and the private sector working collaboratively to strengthen HWC through the ED initiative and become stronger trauma informed care leaders. It is important to note as well that historically, these partners have not had alot of opportunities to collaborate and integrate their resources to provide better care for our community. As a group, we have demonstrated we can have a greater impact when we are working together. As we look forward to our state-wide development of HWC it is going to be even more imperative to have the support of local and state legislators to champion the initiative in their regions. </a:t>
            </a:r>
            <a:endParaRPr/>
          </a:p>
        </p:txBody>
      </p:sp>
      <p:sp>
        <p:nvSpPr>
          <p:cNvPr id="420" name="Google Shape;42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3f2355591d_1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t>The things we really focused on include but are not limited to:</a:t>
            </a:r>
            <a:endParaRPr b="1"/>
          </a:p>
          <a:p>
            <a:pPr indent="0" lvl="0" marL="0" rtl="0" algn="l">
              <a:lnSpc>
                <a:spcPct val="100000"/>
              </a:lnSpc>
              <a:spcBef>
                <a:spcPts val="0"/>
              </a:spcBef>
              <a:spcAft>
                <a:spcPts val="0"/>
              </a:spcAft>
              <a:buSzPts val="1100"/>
              <a:buNone/>
            </a:pPr>
            <a:r>
              <a:rPr b="1" lang="en-US"/>
              <a:t>Capacity Building:  </a:t>
            </a:r>
            <a:r>
              <a:rPr lang="en-US"/>
              <a:t>Systems </a:t>
            </a:r>
            <a:r>
              <a:rPr lang="en-US"/>
              <a:t>approach</a:t>
            </a:r>
            <a:r>
              <a:rPr lang="en-US"/>
              <a:t> to ensure we capture anyone who may be eligible for participation in this aspect of HWC which includes developing process and policies, implementing technology and electronic record keeping as well as notification linkages between health care systems, first responders, and school systems </a:t>
            </a:r>
            <a:endParaRPr/>
          </a:p>
          <a:p>
            <a:pPr indent="0" lvl="0" marL="0" rtl="0" algn="l">
              <a:lnSpc>
                <a:spcPct val="100000"/>
              </a:lnSpc>
              <a:spcBef>
                <a:spcPts val="0"/>
              </a:spcBef>
              <a:spcAft>
                <a:spcPts val="0"/>
              </a:spcAft>
              <a:buSzPts val="1100"/>
              <a:buNone/>
            </a:pPr>
            <a:r>
              <a:rPr b="1" lang="en-US"/>
              <a:t>Training:</a:t>
            </a:r>
            <a:r>
              <a:rPr lang="en-US"/>
              <a:t> Lots of training components including trauma informed care and trauma informed responsiveness, adverse childhood experiences, training for staff on using and accessing the referral tool, and cultural competency </a:t>
            </a:r>
            <a:r>
              <a:rPr lang="en-US"/>
              <a:t>including</a:t>
            </a:r>
            <a:r>
              <a:rPr lang="en-US"/>
              <a:t> access to translation services.</a:t>
            </a:r>
            <a:endParaRPr/>
          </a:p>
          <a:p>
            <a:pPr indent="0" lvl="0" marL="0" rtl="0" algn="l">
              <a:lnSpc>
                <a:spcPct val="100000"/>
              </a:lnSpc>
              <a:spcBef>
                <a:spcPts val="0"/>
              </a:spcBef>
              <a:spcAft>
                <a:spcPts val="0"/>
              </a:spcAft>
              <a:buSzPts val="1100"/>
              <a:buNone/>
            </a:pPr>
            <a:r>
              <a:rPr b="1" lang="en-US"/>
              <a:t>Marketing</a:t>
            </a:r>
            <a:r>
              <a:rPr lang="en-US"/>
              <a:t>: Distributing HWC materials to law enforcement, parents, health care workers and community at large that describe the initiative and provide </a:t>
            </a:r>
            <a:r>
              <a:rPr lang="en-US"/>
              <a:t>information</a:t>
            </a:r>
            <a:r>
              <a:rPr lang="en-US"/>
              <a:t> on how to access additional information about HWC, community awareness events and activities </a:t>
            </a:r>
            <a:r>
              <a:rPr lang="en-US"/>
              <a:t>including focus on health care workers and the health care system. The self referral tool and website create the foundation for our next steps to further involve and engage private practice groups.</a:t>
            </a:r>
            <a:endParaRPr/>
          </a:p>
          <a:p>
            <a:pPr indent="0" lvl="0" marL="0" rtl="0" algn="l">
              <a:lnSpc>
                <a:spcPct val="100000"/>
              </a:lnSpc>
              <a:spcBef>
                <a:spcPts val="0"/>
              </a:spcBef>
              <a:spcAft>
                <a:spcPts val="0"/>
              </a:spcAft>
              <a:buSzPts val="1100"/>
              <a:buNone/>
            </a:pPr>
            <a:r>
              <a:rPr b="1" lang="en-US" sz="1100"/>
              <a:t>Reporting: </a:t>
            </a:r>
            <a:r>
              <a:rPr b="0" lang="en-US" sz="1100"/>
              <a:t>As of May 31, 2023 over </a:t>
            </a:r>
            <a:r>
              <a:rPr lang="en-US"/>
              <a:t>800</a:t>
            </a:r>
            <a:r>
              <a:rPr b="0" lang="en-US" sz="1100"/>
              <a:t> patient</a:t>
            </a:r>
            <a:r>
              <a:rPr lang="en-US"/>
              <a:t>s/caregivers were provided HWC information and invited to use the HWC Self Referral Tool. This review  helps us see how and why caregivers are </a:t>
            </a:r>
            <a:r>
              <a:rPr lang="en-US"/>
              <a:t>accessing</a:t>
            </a:r>
            <a:r>
              <a:rPr lang="en-US"/>
              <a:t> HWC and supports plans for </a:t>
            </a:r>
            <a:r>
              <a:rPr lang="en-US"/>
              <a:t>further</a:t>
            </a:r>
            <a:r>
              <a:rPr lang="en-US"/>
              <a:t> development to meet the needs of our youth. For example, our review of data has allowed us to determine  that almost 10% of the youth accessing emergency room services and who were offered HWC information have mental health or substance use emergency room diagnosis giving us the ability to advocate for expanding our linkages to telehealth services in the school districts </a:t>
            </a:r>
            <a:r>
              <a:rPr lang="en-US"/>
              <a:t>participating in HWC </a:t>
            </a:r>
            <a:r>
              <a:rPr lang="en-US"/>
              <a:t>for this population.</a:t>
            </a:r>
            <a:endParaRPr b="1"/>
          </a:p>
        </p:txBody>
      </p:sp>
      <p:sp>
        <p:nvSpPr>
          <p:cNvPr id="445" name="Google Shape;445;g23f2355591d_1_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3f2355591d_1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Heywood HWC is now working with different District Attorneys Offices, law enforcement agencies, schools and health care providers to introduce and implement HWC in the Region.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To make all this work, we need to make sure that all of our partners who interact with youth who have experienced trauma are trained in and able to provide appropriate trauma informed care in their respective environments. To </a:t>
            </a:r>
            <a:r>
              <a:rPr lang="en-US"/>
              <a:t>that</a:t>
            </a:r>
            <a:r>
              <a:rPr lang="en-US"/>
              <a:t> end, we have been focused on training, including, for example, a remarkable training on Adverse CHildhood Experience, and the long term and short term physiological responses to trauma.. This allows for a greater </a:t>
            </a:r>
            <a:r>
              <a:rPr lang="en-US"/>
              <a:t>likelihood</a:t>
            </a:r>
            <a:r>
              <a:rPr lang="en-US"/>
              <a:t> that our partners are able to provide this trauma informed care when needed. Frankly, it’s all about knowing. When we know better, we do better. </a:t>
            </a:r>
            <a:r>
              <a:rPr lang="en-US"/>
              <a:t>Knowing when a youth has experienced a traumatic event certainly allows us to provide the care needed for the youth.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Which brings us to the last point…what better result than to be able to identify a youth who needs mental health or substance use support and be able to link them immediately to services. By including the tele-health program already existing in our districts we can advance the long term positive health interventions for the youth we serve.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466" name="Google Shape;466;g23f2355591d_1_2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Today is a great example of the community engagement successes of the HWC initiative. By virtue of our </a:t>
            </a:r>
            <a:r>
              <a:rPr lang="en-US"/>
              <a:t>being</a:t>
            </a:r>
            <a:r>
              <a:rPr lang="en-US"/>
              <a:t> able to share today at the Center for Child Wellbeing and Trauma all the work we do, we are able to increase awareness among many leaders in a whole host of </a:t>
            </a:r>
            <a:r>
              <a:rPr lang="en-US"/>
              <a:t>communities</a:t>
            </a:r>
            <a:r>
              <a:rPr lang="en-US"/>
              <a:t> dedicated to to the idea of </a:t>
            </a:r>
            <a:r>
              <a:rPr lang="en-US"/>
              <a:t>increasing</a:t>
            </a:r>
            <a:r>
              <a:rPr lang="en-US"/>
              <a:t> and improving care for our target populations.  </a:t>
            </a:r>
            <a:r>
              <a:rPr lang="en-US"/>
              <a:t>Similarly, on a more micro level, we have been able to move the needle on understanding trauma and appropriate ways to engage with youth who have experienced trauma. Training, resources, information, awareness, and collaborations make our impact on youth bigger, more effective, and more sustainable. </a:t>
            </a:r>
            <a:endParaRPr/>
          </a:p>
        </p:txBody>
      </p:sp>
      <p:sp>
        <p:nvSpPr>
          <p:cNvPr id="472" name="Google Shape;47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what has happened since March 20 well, it is remarkable to note that we have been able to provide the information about the HWC self referral tool to 100% of the caregivers of youth between ages 3 and 18 who have come into our ED. 100% of the ED registration staff have been trained on providing the self referral tool</a:t>
            </a:r>
            <a:r>
              <a:rPr lang="en-US"/>
              <a:t>. We have trained 100% of the participating police departments and 100% of the participating school districts on HWC and the ED referral practices. Our outreach and training aspects of this initiative have allowed us the opportunity to better educate an</a:t>
            </a:r>
            <a:r>
              <a:rPr lang="en-US">
                <a:highlight>
                  <a:srgbClr val="D8EDE4"/>
                </a:highlight>
              </a:rPr>
              <a:t>d inform providers on the most prevalent trends f</a:t>
            </a:r>
            <a:r>
              <a:rPr lang="en-US"/>
              <a:t>or youth who visit the emergency room including but not limited to mental health and substance use concerns giving us a springboard to create effective and meaningful interventions both upstream and downstream. </a:t>
            </a:r>
            <a:endParaRPr/>
          </a:p>
          <a:p>
            <a:pPr indent="0" lvl="0" marL="0" rtl="0" algn="l">
              <a:spcBef>
                <a:spcPts val="0"/>
              </a:spcBef>
              <a:spcAft>
                <a:spcPts val="0"/>
              </a:spcAft>
              <a:buNone/>
            </a:pPr>
            <a:r>
              <a:t/>
            </a:r>
            <a:endParaRPr/>
          </a:p>
        </p:txBody>
      </p:sp>
      <p:sp>
        <p:nvSpPr>
          <p:cNvPr id="478" name="Google Shape;47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 have we had a real impact?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is what some of the people who have been involved in handle with care say.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HWC provides a voice for youth when they need it most</a:t>
            </a:r>
            <a:endParaRPr/>
          </a:p>
          <a:p>
            <a:pPr indent="0" lvl="0" marL="0" rtl="0" algn="l">
              <a:spcBef>
                <a:spcPts val="0"/>
              </a:spcBef>
              <a:spcAft>
                <a:spcPts val="0"/>
              </a:spcAft>
              <a:buNone/>
            </a:pPr>
            <a:r>
              <a:rPr lang="en-US"/>
              <a:t>HWC creates deeper and more effective ways to support students</a:t>
            </a:r>
            <a:endParaRPr/>
          </a:p>
          <a:p>
            <a:pPr indent="0" lvl="0" marL="0" rtl="0" algn="l">
              <a:spcBef>
                <a:spcPts val="0"/>
              </a:spcBef>
              <a:spcAft>
                <a:spcPts val="0"/>
              </a:spcAft>
              <a:buNone/>
            </a:pPr>
            <a:r>
              <a:rPr lang="en-US"/>
              <a:t>HWC is a tangible reminder of students and </a:t>
            </a:r>
            <a:r>
              <a:rPr lang="en-US"/>
              <a:t>families going through difficult situations and apply TIC in these situations</a:t>
            </a:r>
            <a:endParaRPr/>
          </a:p>
          <a:p>
            <a:pPr indent="0" lvl="0" marL="0" rtl="0" algn="l">
              <a:spcBef>
                <a:spcPts val="0"/>
              </a:spcBef>
              <a:spcAft>
                <a:spcPts val="0"/>
              </a:spcAft>
              <a:buNone/>
            </a:pPr>
            <a:r>
              <a:rPr lang="en-US"/>
              <a:t>HWC creates a child-first model prioritizing and supporting all areas of care to ensure kids feel safe and secure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4" name="Google Shape;48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A note Heywood received from a caregiver after their child was registered and seen in the Gardner emergency department. Another way we look out for youth in our community.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hildwellbeingandtrauma.org/" TargetMode="External"/><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childwellbeingandtrauma.org/" TargetMode="External"/><Relationship Id="rId3"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showMasterSp="0">
  <p:cSld name="Title_4">
    <p:spTree>
      <p:nvGrpSpPr>
        <p:cNvPr id="9" name="Shape 9"/>
        <p:cNvGrpSpPr/>
        <p:nvPr/>
      </p:nvGrpSpPr>
      <p:grpSpPr>
        <a:xfrm>
          <a:off x="0" y="0"/>
          <a:ext cx="0" cy="0"/>
          <a:chOff x="0" y="0"/>
          <a:chExt cx="0" cy="0"/>
        </a:xfrm>
      </p:grpSpPr>
      <p:grpSp>
        <p:nvGrpSpPr>
          <p:cNvPr id="10" name="Google Shape;10;p9"/>
          <p:cNvGrpSpPr/>
          <p:nvPr/>
        </p:nvGrpSpPr>
        <p:grpSpPr>
          <a:xfrm>
            <a:off x="0" y="0"/>
            <a:ext cx="12192000" cy="6862010"/>
            <a:chOff x="0" y="0"/>
            <a:chExt cx="12192000" cy="6862010"/>
          </a:xfrm>
        </p:grpSpPr>
        <p:pic>
          <p:nvPicPr>
            <p:cNvPr id="11" name="Google Shape;11;p9"/>
            <p:cNvPicPr preferRelativeResize="0"/>
            <p:nvPr/>
          </p:nvPicPr>
          <p:blipFill rotWithShape="1">
            <a:blip r:embed="rId2">
              <a:alphaModFix/>
            </a:blip>
            <a:srcRect b="-15057" l="-14300" r="758" t="0"/>
            <a:stretch/>
          </p:blipFill>
          <p:spPr>
            <a:xfrm>
              <a:off x="2572050" y="2005"/>
              <a:ext cx="9617138" cy="6858000"/>
            </a:xfrm>
            <a:prstGeom prst="rect">
              <a:avLst/>
            </a:prstGeom>
            <a:noFill/>
            <a:ln>
              <a:noFill/>
            </a:ln>
          </p:spPr>
        </p:pic>
        <p:sp>
          <p:nvSpPr>
            <p:cNvPr id="12" name="Google Shape;12;p9"/>
            <p:cNvSpPr/>
            <p:nvPr/>
          </p:nvSpPr>
          <p:spPr>
            <a:xfrm rot="5400000">
              <a:off x="1277355" y="-1277354"/>
              <a:ext cx="6862010" cy="9416718"/>
            </a:xfrm>
            <a:custGeom>
              <a:rect b="b" l="l" r="r" t="t"/>
              <a:pathLst>
                <a:path extrusionOk="0" h="7861660" w="6862010">
                  <a:moveTo>
                    <a:pt x="0" y="3429000"/>
                  </a:moveTo>
                  <a:lnTo>
                    <a:pt x="6862010" y="0"/>
                  </a:lnTo>
                  <a:cubicBezTo>
                    <a:pt x="6860673" y="1143000"/>
                    <a:pt x="6859337" y="2286000"/>
                    <a:pt x="6858000" y="3429000"/>
                  </a:cubicBezTo>
                  <a:lnTo>
                    <a:pt x="6858000" y="7861660"/>
                  </a:lnTo>
                  <a:lnTo>
                    <a:pt x="6858000" y="7861660"/>
                  </a:lnTo>
                  <a:lnTo>
                    <a:pt x="0" y="7861660"/>
                  </a:lnTo>
                  <a:lnTo>
                    <a:pt x="0" y="7861660"/>
                  </a:lnTo>
                  <a:lnTo>
                    <a:pt x="0" y="3429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 name="Google Shape;13;p9"/>
            <p:cNvSpPr/>
            <p:nvPr/>
          </p:nvSpPr>
          <p:spPr>
            <a:xfrm>
              <a:off x="0" y="594761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Center on Child Wellbeing and Trauma Logo" id="14" name="Google Shape;14;p9"/>
          <p:cNvPicPr preferRelativeResize="0"/>
          <p:nvPr/>
        </p:nvPicPr>
        <p:blipFill rotWithShape="1">
          <a:blip r:embed="rId3">
            <a:alphaModFix/>
          </a:blip>
          <a:srcRect b="0" l="0" r="0" t="0"/>
          <a:stretch/>
        </p:blipFill>
        <p:spPr>
          <a:xfrm>
            <a:off x="383045" y="441178"/>
            <a:ext cx="2478726" cy="1699092"/>
          </a:xfrm>
          <a:prstGeom prst="rect">
            <a:avLst/>
          </a:prstGeom>
          <a:noFill/>
          <a:ln>
            <a:noFill/>
          </a:ln>
        </p:spPr>
      </p:pic>
      <p:sp>
        <p:nvSpPr>
          <p:cNvPr id="15" name="Google Shape;15;p9"/>
          <p:cNvSpPr txBox="1"/>
          <p:nvPr>
            <p:ph type="ctrTitle"/>
          </p:nvPr>
        </p:nvSpPr>
        <p:spPr>
          <a:xfrm>
            <a:off x="479297" y="2229105"/>
            <a:ext cx="6150897" cy="1699092"/>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accent1"/>
              </a:buClr>
              <a:buSzPts val="4000"/>
              <a:buFont typeface="Arial Black"/>
              <a:buNone/>
              <a:defRPr b="1" i="0" sz="400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9"/>
          <p:cNvSpPr txBox="1"/>
          <p:nvPr>
            <p:ph idx="1" type="subTitle"/>
          </p:nvPr>
        </p:nvSpPr>
        <p:spPr>
          <a:xfrm>
            <a:off x="479296" y="4099635"/>
            <a:ext cx="6863895" cy="867986"/>
          </a:xfrm>
          <a:prstGeom prst="rect">
            <a:avLst/>
          </a:prstGeom>
          <a:noFill/>
          <a:ln>
            <a:noFill/>
          </a:ln>
        </p:spPr>
        <p:txBody>
          <a:bodyPr anchorCtr="0" anchor="t" bIns="45700" lIns="0" spcFirstLastPara="1" rIns="91425" wrap="square" tIns="45700">
            <a:normAutofit/>
          </a:bodyPr>
          <a:lstStyle>
            <a:lvl1pPr lvl="0" algn="l">
              <a:lnSpc>
                <a:spcPct val="90000"/>
              </a:lnSpc>
              <a:spcBef>
                <a:spcPts val="1000"/>
              </a:spcBef>
              <a:spcAft>
                <a:spcPts val="0"/>
              </a:spcAft>
              <a:buSzPts val="2200"/>
              <a:buNone/>
              <a:defRPr b="1" i="0" sz="2200">
                <a:solidFill>
                  <a:schemeClr val="dk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9"/>
          <p:cNvSpPr txBox="1"/>
          <p:nvPr>
            <p:ph idx="2" type="body"/>
          </p:nvPr>
        </p:nvSpPr>
        <p:spPr>
          <a:xfrm>
            <a:off x="457199" y="5041936"/>
            <a:ext cx="6885991" cy="643175"/>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000"/>
              <a:buFont typeface="Arial"/>
              <a:buNone/>
              <a:defRPr sz="2000"/>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9"/>
          <p:cNvSpPr txBox="1"/>
          <p:nvPr>
            <p:ph idx="3" type="body"/>
          </p:nvPr>
        </p:nvSpPr>
        <p:spPr>
          <a:xfrm>
            <a:off x="479297" y="6063728"/>
            <a:ext cx="3985214" cy="535783"/>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1600"/>
              <a:buNone/>
              <a:defRPr b="0" i="0" sz="16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9"/>
          <p:cNvSpPr txBox="1"/>
          <p:nvPr>
            <p:ph idx="4" type="body"/>
          </p:nvPr>
        </p:nvSpPr>
        <p:spPr>
          <a:xfrm>
            <a:off x="7624530" y="6063728"/>
            <a:ext cx="4110269" cy="535783"/>
          </a:xfrm>
          <a:prstGeom prst="rect">
            <a:avLst/>
          </a:prstGeom>
          <a:noFill/>
          <a:ln>
            <a:noFill/>
          </a:ln>
        </p:spPr>
        <p:txBody>
          <a:bodyPr anchorCtr="0" anchor="b" bIns="45700" lIns="0" spcFirstLastPara="1" rIns="0" wrap="square" tIns="45700">
            <a:normAutofit/>
          </a:bodyPr>
          <a:lstStyle>
            <a:lvl1pPr indent="-228600" lvl="0" marL="457200" algn="r">
              <a:lnSpc>
                <a:spcPct val="90000"/>
              </a:lnSpc>
              <a:spcBef>
                <a:spcPts val="1000"/>
              </a:spcBef>
              <a:spcAft>
                <a:spcPts val="0"/>
              </a:spcAft>
              <a:buSzPts val="1200"/>
              <a:buNone/>
              <a:defRPr b="1" i="0" sz="1200">
                <a:solidFill>
                  <a:schemeClr val="lt1"/>
                </a:solidFill>
                <a:latin typeface="Arial Black"/>
                <a:ea typeface="Arial Black"/>
                <a:cs typeface="Arial Black"/>
                <a:sym typeface="Arial Black"/>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Divider">
  <p:cSld name="1_SectionDivider">
    <p:bg>
      <p:bgPr>
        <a:solidFill>
          <a:schemeClr val="lt1"/>
        </a:solidFill>
      </p:bgPr>
    </p:bg>
    <p:spTree>
      <p:nvGrpSpPr>
        <p:cNvPr id="73" name="Shape 73"/>
        <p:cNvGrpSpPr/>
        <p:nvPr/>
      </p:nvGrpSpPr>
      <p:grpSpPr>
        <a:xfrm>
          <a:off x="0" y="0"/>
          <a:ext cx="0" cy="0"/>
          <a:chOff x="0" y="0"/>
          <a:chExt cx="0" cy="0"/>
        </a:xfrm>
      </p:grpSpPr>
      <p:sp>
        <p:nvSpPr>
          <p:cNvPr id="74" name="Google Shape;74;p18"/>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5" name="Google Shape;75;p18"/>
          <p:cNvPicPr preferRelativeResize="0"/>
          <p:nvPr/>
        </p:nvPicPr>
        <p:blipFill rotWithShape="1">
          <a:blip r:embed="rId2">
            <a:alphaModFix amt="10000"/>
          </a:blip>
          <a:srcRect b="11950" l="0" r="31581" t="0"/>
          <a:stretch/>
        </p:blipFill>
        <p:spPr>
          <a:xfrm>
            <a:off x="6530645" y="821214"/>
            <a:ext cx="5661356" cy="6036786"/>
          </a:xfrm>
          <a:prstGeom prst="rect">
            <a:avLst/>
          </a:prstGeom>
          <a:noFill/>
          <a:ln>
            <a:noFill/>
          </a:ln>
        </p:spPr>
      </p:pic>
      <p:sp>
        <p:nvSpPr>
          <p:cNvPr id="76" name="Google Shape;76;p18"/>
          <p:cNvSpPr txBox="1"/>
          <p:nvPr>
            <p:ph type="ctrTitle"/>
          </p:nvPr>
        </p:nvSpPr>
        <p:spPr>
          <a:xfrm>
            <a:off x="457200" y="1616978"/>
            <a:ext cx="11277600" cy="1995661"/>
          </a:xfrm>
          <a:prstGeom prst="rect">
            <a:avLst/>
          </a:prstGeom>
          <a:noFill/>
          <a:ln>
            <a:noFill/>
          </a:ln>
        </p:spPr>
        <p:txBody>
          <a:bodyPr anchorCtr="0" anchor="b" bIns="45700" lIns="0" spcFirstLastPara="1" rIns="91425" wrap="square" tIns="45700">
            <a:noAutofit/>
          </a:bodyPr>
          <a:lstStyle>
            <a:lvl1pPr lvl="0" algn="ctr">
              <a:lnSpc>
                <a:spcPct val="90000"/>
              </a:lnSpc>
              <a:spcBef>
                <a:spcPts val="0"/>
              </a:spcBef>
              <a:spcAft>
                <a:spcPts val="0"/>
              </a:spcAft>
              <a:buClr>
                <a:schemeClr val="lt1"/>
              </a:buClr>
              <a:buSzPts val="4200"/>
              <a:buFont typeface="Arial Black"/>
              <a:buNone/>
              <a:defRPr b="1" i="0" sz="420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Center on Child Wellbeing and Trauma Logo" id="77" name="Google Shape;77;p18"/>
          <p:cNvSpPr/>
          <p:nvPr/>
        </p:nvSpPr>
        <p:spPr>
          <a:xfrm>
            <a:off x="401460" y="5787025"/>
            <a:ext cx="3659020" cy="726239"/>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8"/>
          <p:cNvSpPr txBox="1"/>
          <p:nvPr/>
        </p:nvSpPr>
        <p:spPr>
          <a:xfrm>
            <a:off x="8991600" y="6168463"/>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lt1"/>
                </a:solidFill>
                <a:latin typeface="Arial"/>
                <a:ea typeface="Arial"/>
                <a:cs typeface="Arial"/>
                <a:sym typeface="Arial"/>
              </a:rPr>
              <a:t>‹#›</a:t>
            </a:fld>
            <a:endParaRPr b="0" i="0" sz="16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Divider">
  <p:cSld name="2_SectionDivider">
    <p:spTree>
      <p:nvGrpSpPr>
        <p:cNvPr id="79" name="Shape 79"/>
        <p:cNvGrpSpPr/>
        <p:nvPr/>
      </p:nvGrpSpPr>
      <p:grpSpPr>
        <a:xfrm>
          <a:off x="0" y="0"/>
          <a:ext cx="0" cy="0"/>
          <a:chOff x="0" y="0"/>
          <a:chExt cx="0" cy="0"/>
        </a:xfrm>
      </p:grpSpPr>
      <p:sp>
        <p:nvSpPr>
          <p:cNvPr id="80" name="Google Shape;80;p19"/>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1" name="Google Shape;81;p19"/>
          <p:cNvPicPr preferRelativeResize="0"/>
          <p:nvPr/>
        </p:nvPicPr>
        <p:blipFill rotWithShape="1">
          <a:blip r:embed="rId2">
            <a:alphaModFix amt="10000"/>
          </a:blip>
          <a:srcRect b="11950" l="0" r="31581" t="0"/>
          <a:stretch/>
        </p:blipFill>
        <p:spPr>
          <a:xfrm>
            <a:off x="6530645" y="821214"/>
            <a:ext cx="5661356" cy="6036786"/>
          </a:xfrm>
          <a:prstGeom prst="rect">
            <a:avLst/>
          </a:prstGeom>
          <a:noFill/>
          <a:ln>
            <a:noFill/>
          </a:ln>
        </p:spPr>
      </p:pic>
      <p:sp>
        <p:nvSpPr>
          <p:cNvPr id="82" name="Google Shape;82;p19"/>
          <p:cNvSpPr txBox="1"/>
          <p:nvPr>
            <p:ph type="ctrTitle"/>
          </p:nvPr>
        </p:nvSpPr>
        <p:spPr>
          <a:xfrm>
            <a:off x="457200" y="1616978"/>
            <a:ext cx="11277600" cy="1995661"/>
          </a:xfrm>
          <a:prstGeom prst="rect">
            <a:avLst/>
          </a:prstGeom>
          <a:noFill/>
          <a:ln>
            <a:noFill/>
          </a:ln>
        </p:spPr>
        <p:txBody>
          <a:bodyPr anchorCtr="0" anchor="b" bIns="45700" lIns="0" spcFirstLastPara="1" rIns="91425" wrap="square" tIns="45700">
            <a:noAutofit/>
          </a:bodyPr>
          <a:lstStyle>
            <a:lvl1pPr lvl="0" algn="ctr">
              <a:lnSpc>
                <a:spcPct val="90000"/>
              </a:lnSpc>
              <a:spcBef>
                <a:spcPts val="0"/>
              </a:spcBef>
              <a:spcAft>
                <a:spcPts val="0"/>
              </a:spcAft>
              <a:buClr>
                <a:schemeClr val="lt1"/>
              </a:buClr>
              <a:buSzPts val="4200"/>
              <a:buFont typeface="Arial Black"/>
              <a:buNone/>
              <a:defRPr b="1" i="0" sz="420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Center on Child Wellbeing and Trauma Logo" id="83" name="Google Shape;83;p19"/>
          <p:cNvSpPr/>
          <p:nvPr/>
        </p:nvSpPr>
        <p:spPr>
          <a:xfrm>
            <a:off x="401460" y="5787025"/>
            <a:ext cx="3659020" cy="726239"/>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txBox="1"/>
          <p:nvPr/>
        </p:nvSpPr>
        <p:spPr>
          <a:xfrm>
            <a:off x="8991600" y="6168463"/>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lt1"/>
                </a:solidFill>
                <a:latin typeface="Arial"/>
                <a:ea typeface="Arial"/>
                <a:cs typeface="Arial"/>
                <a:sym typeface="Arial"/>
              </a:rPr>
              <a:t>‹#›</a:t>
            </a:fld>
            <a:endParaRPr b="0" i="0" sz="16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bullets">
  <p:cSld name="Layout - bullets">
    <p:spTree>
      <p:nvGrpSpPr>
        <p:cNvPr id="85" name="Shape 85"/>
        <p:cNvGrpSpPr/>
        <p:nvPr/>
      </p:nvGrpSpPr>
      <p:grpSpPr>
        <a:xfrm>
          <a:off x="0" y="0"/>
          <a:ext cx="0" cy="0"/>
          <a:chOff x="0" y="0"/>
          <a:chExt cx="0" cy="0"/>
        </a:xfrm>
      </p:grpSpPr>
      <p:sp>
        <p:nvSpPr>
          <p:cNvPr id="86" name="Google Shape;86;p20"/>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0"/>
          <p:cNvSpPr txBox="1"/>
          <p:nvPr>
            <p:ph idx="1" type="body"/>
          </p:nvPr>
        </p:nvSpPr>
        <p:spPr>
          <a:xfrm>
            <a:off x="457200" y="1828800"/>
            <a:ext cx="112776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88" name="Google Shape;88;p20"/>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89" name="Google Shape;89;p20"/>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 bullets No BG" showMasterSp="0">
  <p:cSld name="1_Layout - bullets No BG">
    <p:spTree>
      <p:nvGrpSpPr>
        <p:cNvPr id="90" name="Shape 90"/>
        <p:cNvGrpSpPr/>
        <p:nvPr/>
      </p:nvGrpSpPr>
      <p:grpSpPr>
        <a:xfrm>
          <a:off x="0" y="0"/>
          <a:ext cx="0" cy="0"/>
          <a:chOff x="0" y="0"/>
          <a:chExt cx="0" cy="0"/>
        </a:xfrm>
      </p:grpSpPr>
      <p:sp>
        <p:nvSpPr>
          <p:cNvPr id="91" name="Google Shape;91;p21"/>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1"/>
          <p:cNvSpPr txBox="1"/>
          <p:nvPr>
            <p:ph idx="1" type="body"/>
          </p:nvPr>
        </p:nvSpPr>
        <p:spPr>
          <a:xfrm>
            <a:off x="457200" y="1828800"/>
            <a:ext cx="112776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93" name="Google Shape;93;p21"/>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94" name="Google Shape;94;p21"/>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 Text+bullets">
  <p:cSld name="1_Layout - Text+bullets">
    <p:spTree>
      <p:nvGrpSpPr>
        <p:cNvPr id="95" name="Shape 95"/>
        <p:cNvGrpSpPr/>
        <p:nvPr/>
      </p:nvGrpSpPr>
      <p:grpSpPr>
        <a:xfrm>
          <a:off x="0" y="0"/>
          <a:ext cx="0" cy="0"/>
          <a:chOff x="0" y="0"/>
          <a:chExt cx="0" cy="0"/>
        </a:xfrm>
      </p:grpSpPr>
      <p:sp>
        <p:nvSpPr>
          <p:cNvPr id="96" name="Google Shape;96;p22"/>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2"/>
          <p:cNvSpPr txBox="1"/>
          <p:nvPr>
            <p:ph idx="1" type="body"/>
          </p:nvPr>
        </p:nvSpPr>
        <p:spPr>
          <a:xfrm>
            <a:off x="457200" y="1828800"/>
            <a:ext cx="5364163" cy="3236913"/>
          </a:xfrm>
          <a:prstGeom prst="rect">
            <a:avLst/>
          </a:prstGeom>
          <a:noFill/>
          <a:ln>
            <a:noFill/>
          </a:ln>
        </p:spPr>
        <p:txBody>
          <a:bodyPr anchorCtr="0" anchor="t" bIns="45700" lIns="0" spcFirstLastPara="1" rIns="91425" wrap="square" tIns="0">
            <a:normAutofit/>
          </a:bodyPr>
          <a:lstStyle>
            <a:lvl1pPr indent="-228600" lvl="0" marL="457200" algn="l">
              <a:lnSpc>
                <a:spcPct val="10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2"/>
          <p:cNvSpPr txBox="1"/>
          <p:nvPr>
            <p:ph idx="2" type="body"/>
          </p:nvPr>
        </p:nvSpPr>
        <p:spPr>
          <a:xfrm>
            <a:off x="6096000" y="1828800"/>
            <a:ext cx="56388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99" name="Google Shape;99;p22"/>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100" name="Google Shape;100;p22"/>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yout - Text+bullets" showMasterSp="0">
  <p:cSld name="2_Layout - Text+bullets">
    <p:spTree>
      <p:nvGrpSpPr>
        <p:cNvPr id="101" name="Shape 101"/>
        <p:cNvGrpSpPr/>
        <p:nvPr/>
      </p:nvGrpSpPr>
      <p:grpSpPr>
        <a:xfrm>
          <a:off x="0" y="0"/>
          <a:ext cx="0" cy="0"/>
          <a:chOff x="0" y="0"/>
          <a:chExt cx="0" cy="0"/>
        </a:xfrm>
      </p:grpSpPr>
      <p:sp>
        <p:nvSpPr>
          <p:cNvPr id="102" name="Google Shape;102;p23"/>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3"/>
          <p:cNvSpPr txBox="1"/>
          <p:nvPr>
            <p:ph idx="1" type="body"/>
          </p:nvPr>
        </p:nvSpPr>
        <p:spPr>
          <a:xfrm>
            <a:off x="457200" y="1828800"/>
            <a:ext cx="5364163" cy="3236913"/>
          </a:xfrm>
          <a:prstGeom prst="rect">
            <a:avLst/>
          </a:prstGeom>
          <a:noFill/>
          <a:ln>
            <a:noFill/>
          </a:ln>
        </p:spPr>
        <p:txBody>
          <a:bodyPr anchorCtr="0" anchor="t" bIns="45700" lIns="0" spcFirstLastPara="1" rIns="91425" wrap="square" tIns="0">
            <a:normAutofit/>
          </a:bodyPr>
          <a:lstStyle>
            <a:lvl1pPr indent="-228600" lvl="0" marL="457200" algn="l">
              <a:lnSpc>
                <a:spcPct val="10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3"/>
          <p:cNvSpPr txBox="1"/>
          <p:nvPr>
            <p:ph idx="2" type="body"/>
          </p:nvPr>
        </p:nvSpPr>
        <p:spPr>
          <a:xfrm>
            <a:off x="6096000" y="1828800"/>
            <a:ext cx="56388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105" name="Google Shape;105;p23"/>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106" name="Google Shape;106;p23"/>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Bullets+Table blank BG" showMasterSp="0">
  <p:cSld name="Layout - Bullets+Table blank BG">
    <p:spTree>
      <p:nvGrpSpPr>
        <p:cNvPr id="107" name="Shape 107"/>
        <p:cNvGrpSpPr/>
        <p:nvPr/>
      </p:nvGrpSpPr>
      <p:grpSpPr>
        <a:xfrm>
          <a:off x="0" y="0"/>
          <a:ext cx="0" cy="0"/>
          <a:chOff x="0" y="0"/>
          <a:chExt cx="0" cy="0"/>
        </a:xfrm>
      </p:grpSpPr>
      <p:sp>
        <p:nvSpPr>
          <p:cNvPr id="108" name="Google Shape;108;p24"/>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4"/>
          <p:cNvSpPr txBox="1"/>
          <p:nvPr>
            <p:ph idx="1" type="body"/>
          </p:nvPr>
        </p:nvSpPr>
        <p:spPr>
          <a:xfrm>
            <a:off x="457200" y="1828800"/>
            <a:ext cx="56388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110" name="Google Shape;110;p24"/>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111" name="Google Shape;111;p24"/>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 Horiz Bars+Bullets" showMasterSp="0">
  <p:cSld name="1_Layout - Horiz Bars+Bullets">
    <p:spTree>
      <p:nvGrpSpPr>
        <p:cNvPr id="112" name="Shape 112"/>
        <p:cNvGrpSpPr/>
        <p:nvPr/>
      </p:nvGrpSpPr>
      <p:grpSpPr>
        <a:xfrm>
          <a:off x="0" y="0"/>
          <a:ext cx="0" cy="0"/>
          <a:chOff x="0" y="0"/>
          <a:chExt cx="0" cy="0"/>
        </a:xfrm>
      </p:grpSpPr>
      <p:sp>
        <p:nvSpPr>
          <p:cNvPr id="113" name="Google Shape;113;p25"/>
          <p:cNvSpPr txBox="1"/>
          <p:nvPr>
            <p:ph type="title"/>
          </p:nvPr>
        </p:nvSpPr>
        <p:spPr>
          <a:xfrm>
            <a:off x="457200" y="457199"/>
            <a:ext cx="11277599" cy="817847"/>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5"/>
          <p:cNvSpPr txBox="1"/>
          <p:nvPr>
            <p:ph idx="1" type="body"/>
          </p:nvPr>
        </p:nvSpPr>
        <p:spPr>
          <a:xfrm>
            <a:off x="0" y="1112970"/>
            <a:ext cx="12192000" cy="457200"/>
          </a:xfrm>
          <a:prstGeom prst="rect">
            <a:avLst/>
          </a:prstGeom>
          <a:solidFill>
            <a:schemeClr val="accent1"/>
          </a:solidFill>
          <a:ln>
            <a:noFill/>
          </a:ln>
        </p:spPr>
        <p:txBody>
          <a:bodyPr anchorCtr="0" anchor="ctr" bIns="0" lIns="457200" spcFirstLastPara="1" rIns="457200" wrap="square" tIns="0">
            <a:normAutofit/>
          </a:bodyPr>
          <a:lstStyle>
            <a:lvl1pPr indent="-228600" lvl="0" marL="457200" algn="ctr">
              <a:lnSpc>
                <a:spcPct val="90000"/>
              </a:lnSpc>
              <a:spcBef>
                <a:spcPts val="1000"/>
              </a:spcBef>
              <a:spcAft>
                <a:spcPts val="0"/>
              </a:spcAft>
              <a:buSzPts val="2400"/>
              <a:buFont typeface="Arial"/>
              <a:buNone/>
              <a:defRPr b="1" sz="2400">
                <a:solidFill>
                  <a:schemeClr val="lt1"/>
                </a:solidFill>
              </a:defRPr>
            </a:lvl1pPr>
            <a:lvl2pPr indent="-228600" lvl="1" marL="914400" algn="l">
              <a:lnSpc>
                <a:spcPct val="90000"/>
              </a:lnSpc>
              <a:spcBef>
                <a:spcPts val="500"/>
              </a:spcBef>
              <a:spcAft>
                <a:spcPts val="0"/>
              </a:spcAft>
              <a:buSzPts val="2200"/>
              <a:buFont typeface="Arial"/>
              <a:buNone/>
              <a:defRPr>
                <a:solidFill>
                  <a:schemeClr val="lt1"/>
                </a:solidFill>
              </a:defRPr>
            </a:lvl2pPr>
            <a:lvl3pPr indent="-228600" lvl="2" marL="1371600" algn="l">
              <a:lnSpc>
                <a:spcPct val="90000"/>
              </a:lnSpc>
              <a:spcBef>
                <a:spcPts val="500"/>
              </a:spcBef>
              <a:spcAft>
                <a:spcPts val="0"/>
              </a:spcAft>
              <a:buSzPts val="2000"/>
              <a:buFont typeface="Arial"/>
              <a:buNone/>
              <a:defRPr>
                <a:solidFill>
                  <a:schemeClr val="lt1"/>
                </a:solidFill>
              </a:defRPr>
            </a:lvl3pPr>
            <a:lvl4pPr indent="-228600" lvl="3" marL="1828800" algn="l">
              <a:lnSpc>
                <a:spcPct val="90000"/>
              </a:lnSpc>
              <a:spcBef>
                <a:spcPts val="500"/>
              </a:spcBef>
              <a:spcAft>
                <a:spcPts val="0"/>
              </a:spcAft>
              <a:buSzPts val="1800"/>
              <a:buFont typeface="Arial"/>
              <a:buNone/>
              <a:defRPr>
                <a:solidFill>
                  <a:schemeClr val="lt1"/>
                </a:solidFill>
              </a:defRPr>
            </a:lvl4pPr>
            <a:lvl5pPr indent="-228600" lvl="4" marL="2286000" algn="l">
              <a:lnSpc>
                <a:spcPct val="90000"/>
              </a:lnSpc>
              <a:spcBef>
                <a:spcPts val="500"/>
              </a:spcBef>
              <a:spcAft>
                <a:spcPts val="0"/>
              </a:spcAft>
              <a:buSzPts val="1600"/>
              <a:buFont typeface="Arial"/>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25"/>
          <p:cNvSpPr txBox="1"/>
          <p:nvPr>
            <p:ph idx="2" type="body"/>
          </p:nvPr>
        </p:nvSpPr>
        <p:spPr>
          <a:xfrm>
            <a:off x="457200" y="1828800"/>
            <a:ext cx="112776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25"/>
          <p:cNvSpPr txBox="1"/>
          <p:nvPr>
            <p:ph idx="3" type="body"/>
          </p:nvPr>
        </p:nvSpPr>
        <p:spPr>
          <a:xfrm>
            <a:off x="0" y="5287830"/>
            <a:ext cx="12192000" cy="457200"/>
          </a:xfrm>
          <a:prstGeom prst="rect">
            <a:avLst/>
          </a:prstGeom>
          <a:solidFill>
            <a:schemeClr val="accent2"/>
          </a:solidFill>
          <a:ln>
            <a:noFill/>
          </a:ln>
        </p:spPr>
        <p:txBody>
          <a:bodyPr anchorCtr="0" anchor="ctr" bIns="0" lIns="457200" spcFirstLastPara="1" rIns="457200" wrap="square" tIns="0">
            <a:normAutofit/>
          </a:bodyPr>
          <a:lstStyle>
            <a:lvl1pPr indent="-228600" lvl="0" marL="457200" algn="ctr">
              <a:lnSpc>
                <a:spcPct val="90000"/>
              </a:lnSpc>
              <a:spcBef>
                <a:spcPts val="1000"/>
              </a:spcBef>
              <a:spcAft>
                <a:spcPts val="0"/>
              </a:spcAft>
              <a:buSzPts val="2400"/>
              <a:buFont typeface="Arial"/>
              <a:buNone/>
              <a:defRPr b="1" sz="2400">
                <a:solidFill>
                  <a:schemeClr val="lt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117" name="Google Shape;117;p25"/>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118" name="Google Shape;118;p25"/>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List+Image">
  <p:cSld name="Header+List+Image">
    <p:bg>
      <p:bgPr>
        <a:solidFill>
          <a:schemeClr val="lt1"/>
        </a:solidFill>
      </p:bgPr>
    </p:bg>
    <p:spTree>
      <p:nvGrpSpPr>
        <p:cNvPr id="119" name="Shape 119"/>
        <p:cNvGrpSpPr/>
        <p:nvPr/>
      </p:nvGrpSpPr>
      <p:grpSpPr>
        <a:xfrm>
          <a:off x="0" y="0"/>
          <a:ext cx="0" cy="0"/>
          <a:chOff x="0" y="0"/>
          <a:chExt cx="0" cy="0"/>
        </a:xfrm>
      </p:grpSpPr>
      <p:sp>
        <p:nvSpPr>
          <p:cNvPr id="120" name="Google Shape;120;p26"/>
          <p:cNvSpPr txBox="1"/>
          <p:nvPr>
            <p:ph type="title"/>
          </p:nvPr>
        </p:nvSpPr>
        <p:spPr>
          <a:xfrm>
            <a:off x="457201" y="457200"/>
            <a:ext cx="11277600" cy="752913"/>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3600"/>
              <a:buFont typeface="Arial Black"/>
              <a:buNone/>
              <a:defRPr b="1"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6"/>
          <p:cNvSpPr txBox="1"/>
          <p:nvPr>
            <p:ph idx="1" type="body"/>
          </p:nvPr>
        </p:nvSpPr>
        <p:spPr>
          <a:xfrm>
            <a:off x="457200" y="1371600"/>
            <a:ext cx="5540375" cy="793672"/>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26"/>
          <p:cNvSpPr txBox="1"/>
          <p:nvPr>
            <p:ph idx="2" type="body"/>
          </p:nvPr>
        </p:nvSpPr>
        <p:spPr>
          <a:xfrm>
            <a:off x="457200" y="2279824"/>
            <a:ext cx="5540375" cy="3372246"/>
          </a:xfrm>
          <a:prstGeom prst="rect">
            <a:avLst/>
          </a:prstGeom>
          <a:noFill/>
          <a:ln>
            <a:noFill/>
          </a:ln>
        </p:spPr>
        <p:txBody>
          <a:bodyPr anchorCtr="0" anchor="t" bIns="45700" lIns="0" spcFirstLastPara="1" rIns="91425" wrap="square" tIns="45700">
            <a:normAutofit/>
          </a:bodyPr>
          <a:lstStyle>
            <a:lvl1pPr indent="-368300" lvl="0" marL="457200" algn="l">
              <a:lnSpc>
                <a:spcPct val="90000"/>
              </a:lnSpc>
              <a:spcBef>
                <a:spcPts val="1000"/>
              </a:spcBef>
              <a:spcAft>
                <a:spcPts val="0"/>
              </a:spcAft>
              <a:buSzPts val="2200"/>
              <a:buChar char="•"/>
              <a:defRPr sz="22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6"/>
          <p:cNvSpPr txBox="1"/>
          <p:nvPr>
            <p:ph idx="3" type="body"/>
          </p:nvPr>
        </p:nvSpPr>
        <p:spPr>
          <a:xfrm>
            <a:off x="6319115" y="1828799"/>
            <a:ext cx="5415685" cy="4119327"/>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124" name="Google Shape;124;p26"/>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125" name="Google Shape;125;p26"/>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TwoLists">
  <p:cSld name="1_Header+TwoLists">
    <p:bg>
      <p:bgPr>
        <a:solidFill>
          <a:schemeClr val="lt1"/>
        </a:solidFill>
      </p:bgPr>
    </p:bg>
    <p:spTree>
      <p:nvGrpSpPr>
        <p:cNvPr id="126" name="Shape 126"/>
        <p:cNvGrpSpPr/>
        <p:nvPr/>
      </p:nvGrpSpPr>
      <p:grpSpPr>
        <a:xfrm>
          <a:off x="0" y="0"/>
          <a:ext cx="0" cy="0"/>
          <a:chOff x="0" y="0"/>
          <a:chExt cx="0" cy="0"/>
        </a:xfrm>
      </p:grpSpPr>
      <p:sp>
        <p:nvSpPr>
          <p:cNvPr id="127" name="Google Shape;127;p27"/>
          <p:cNvSpPr txBox="1"/>
          <p:nvPr>
            <p:ph type="title"/>
          </p:nvPr>
        </p:nvSpPr>
        <p:spPr>
          <a:xfrm>
            <a:off x="457201" y="457200"/>
            <a:ext cx="11277600" cy="752913"/>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3600"/>
              <a:buFont typeface="Arial Black"/>
              <a:buNone/>
              <a:defRPr b="1"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7"/>
          <p:cNvSpPr txBox="1"/>
          <p:nvPr>
            <p:ph idx="1" type="body"/>
          </p:nvPr>
        </p:nvSpPr>
        <p:spPr>
          <a:xfrm>
            <a:off x="457200" y="1371599"/>
            <a:ext cx="5540375" cy="793673"/>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27"/>
          <p:cNvSpPr txBox="1"/>
          <p:nvPr>
            <p:ph idx="2" type="body"/>
          </p:nvPr>
        </p:nvSpPr>
        <p:spPr>
          <a:xfrm>
            <a:off x="457200" y="2279824"/>
            <a:ext cx="5540375" cy="2779195"/>
          </a:xfrm>
          <a:prstGeom prst="rect">
            <a:avLst/>
          </a:prstGeom>
          <a:noFill/>
          <a:ln>
            <a:noFill/>
          </a:ln>
        </p:spPr>
        <p:txBody>
          <a:bodyPr anchorCtr="0" anchor="t" bIns="45700" lIns="0" spcFirstLastPara="1" rIns="91425" wrap="square" tIns="45700">
            <a:normAutofit/>
          </a:bodyPr>
          <a:lstStyle>
            <a:lvl1pPr indent="-368300" lvl="0" marL="457200" algn="l">
              <a:lnSpc>
                <a:spcPct val="90000"/>
              </a:lnSpc>
              <a:spcBef>
                <a:spcPts val="1000"/>
              </a:spcBef>
              <a:spcAft>
                <a:spcPts val="0"/>
              </a:spcAft>
              <a:buSzPts val="2200"/>
              <a:buChar char="•"/>
              <a:defRPr sz="22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27"/>
          <p:cNvSpPr txBox="1"/>
          <p:nvPr>
            <p:ph idx="3" type="body"/>
          </p:nvPr>
        </p:nvSpPr>
        <p:spPr>
          <a:xfrm>
            <a:off x="6172202" y="1371599"/>
            <a:ext cx="5562598" cy="793673"/>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1" name="Google Shape;131;p27"/>
          <p:cNvSpPr txBox="1"/>
          <p:nvPr>
            <p:ph idx="4" type="body"/>
          </p:nvPr>
        </p:nvSpPr>
        <p:spPr>
          <a:xfrm>
            <a:off x="6172202" y="2279824"/>
            <a:ext cx="5562598" cy="2779195"/>
          </a:xfrm>
          <a:prstGeom prst="rect">
            <a:avLst/>
          </a:prstGeom>
          <a:noFill/>
          <a:ln>
            <a:noFill/>
          </a:ln>
        </p:spPr>
        <p:txBody>
          <a:bodyPr anchorCtr="0" anchor="t" bIns="45700" lIns="0" spcFirstLastPara="1" rIns="91425" wrap="square" tIns="45700">
            <a:normAutofit/>
          </a:bodyPr>
          <a:lstStyle>
            <a:lvl1pPr indent="-368300" lvl="0" marL="457200" algn="l">
              <a:lnSpc>
                <a:spcPct val="90000"/>
              </a:lnSpc>
              <a:spcBef>
                <a:spcPts val="1000"/>
              </a:spcBef>
              <a:spcAft>
                <a:spcPts val="0"/>
              </a:spcAft>
              <a:buSzPts val="2200"/>
              <a:buChar char="•"/>
              <a:defRPr sz="22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132" name="Google Shape;132;p27"/>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133" name="Google Shape;133;p27"/>
          <p:cNvSpPr txBox="1"/>
          <p:nvPr/>
        </p:nvSpPr>
        <p:spPr>
          <a:xfrm>
            <a:off x="8991600" y="615593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Slide" showMasterSp="0">
  <p:cSld name="Contact Slide">
    <p:spTree>
      <p:nvGrpSpPr>
        <p:cNvPr id="21" name="Shape 21"/>
        <p:cNvGrpSpPr/>
        <p:nvPr/>
      </p:nvGrpSpPr>
      <p:grpSpPr>
        <a:xfrm>
          <a:off x="0" y="0"/>
          <a:ext cx="0" cy="0"/>
          <a:chOff x="0" y="0"/>
          <a:chExt cx="0" cy="0"/>
        </a:xfrm>
      </p:grpSpPr>
      <p:sp>
        <p:nvSpPr>
          <p:cNvPr id="22" name="Google Shape;22;p10"/>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Center on Child Wellbeing and Trauma Logo" id="23" name="Google Shape;23;p10"/>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24" name="Google Shape;24;p10"/>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Header+TwoLists - No BG" showMasterSp="0">
  <p:cSld name="3_Header+TwoLists - No BG">
    <p:bg>
      <p:bgPr>
        <a:solidFill>
          <a:schemeClr val="lt1"/>
        </a:solidFill>
      </p:bgPr>
    </p:bg>
    <p:spTree>
      <p:nvGrpSpPr>
        <p:cNvPr id="134" name="Shape 134"/>
        <p:cNvGrpSpPr/>
        <p:nvPr/>
      </p:nvGrpSpPr>
      <p:grpSpPr>
        <a:xfrm>
          <a:off x="0" y="0"/>
          <a:ext cx="0" cy="0"/>
          <a:chOff x="0" y="0"/>
          <a:chExt cx="0" cy="0"/>
        </a:xfrm>
      </p:grpSpPr>
      <p:sp>
        <p:nvSpPr>
          <p:cNvPr id="135" name="Google Shape;135;p28"/>
          <p:cNvSpPr txBox="1"/>
          <p:nvPr>
            <p:ph type="title"/>
          </p:nvPr>
        </p:nvSpPr>
        <p:spPr>
          <a:xfrm>
            <a:off x="457201" y="457200"/>
            <a:ext cx="11277600" cy="752913"/>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3600"/>
              <a:buFont typeface="Arial Black"/>
              <a:buNone/>
              <a:defRPr b="1"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8"/>
          <p:cNvSpPr txBox="1"/>
          <p:nvPr>
            <p:ph idx="1" type="body"/>
          </p:nvPr>
        </p:nvSpPr>
        <p:spPr>
          <a:xfrm>
            <a:off x="457200" y="1371599"/>
            <a:ext cx="5540375" cy="793673"/>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7" name="Google Shape;137;p28"/>
          <p:cNvSpPr txBox="1"/>
          <p:nvPr>
            <p:ph idx="2" type="body"/>
          </p:nvPr>
        </p:nvSpPr>
        <p:spPr>
          <a:xfrm>
            <a:off x="457200" y="2279824"/>
            <a:ext cx="5540375" cy="2779195"/>
          </a:xfrm>
          <a:prstGeom prst="rect">
            <a:avLst/>
          </a:prstGeom>
          <a:noFill/>
          <a:ln>
            <a:noFill/>
          </a:ln>
        </p:spPr>
        <p:txBody>
          <a:bodyPr anchorCtr="0" anchor="t" bIns="45700" lIns="0" spcFirstLastPara="1" rIns="91425" wrap="square" tIns="45700">
            <a:normAutofit/>
          </a:bodyPr>
          <a:lstStyle>
            <a:lvl1pPr indent="-368300" lvl="0" marL="457200" algn="l">
              <a:lnSpc>
                <a:spcPct val="90000"/>
              </a:lnSpc>
              <a:spcBef>
                <a:spcPts val="1000"/>
              </a:spcBef>
              <a:spcAft>
                <a:spcPts val="0"/>
              </a:spcAft>
              <a:buSzPts val="2200"/>
              <a:buChar char="•"/>
              <a:defRPr sz="22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28"/>
          <p:cNvSpPr txBox="1"/>
          <p:nvPr>
            <p:ph idx="3" type="body"/>
          </p:nvPr>
        </p:nvSpPr>
        <p:spPr>
          <a:xfrm>
            <a:off x="6172202" y="1371599"/>
            <a:ext cx="5562598" cy="793673"/>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9" name="Google Shape;139;p28"/>
          <p:cNvSpPr txBox="1"/>
          <p:nvPr>
            <p:ph idx="4" type="body"/>
          </p:nvPr>
        </p:nvSpPr>
        <p:spPr>
          <a:xfrm>
            <a:off x="6172202" y="2279824"/>
            <a:ext cx="5562598" cy="2779195"/>
          </a:xfrm>
          <a:prstGeom prst="rect">
            <a:avLst/>
          </a:prstGeom>
          <a:noFill/>
          <a:ln>
            <a:noFill/>
          </a:ln>
        </p:spPr>
        <p:txBody>
          <a:bodyPr anchorCtr="0" anchor="t" bIns="45700" lIns="0" spcFirstLastPara="1" rIns="91425" wrap="square" tIns="45700">
            <a:normAutofit/>
          </a:bodyPr>
          <a:lstStyle>
            <a:lvl1pPr indent="-368300" lvl="0" marL="457200" algn="l">
              <a:lnSpc>
                <a:spcPct val="90000"/>
              </a:lnSpc>
              <a:spcBef>
                <a:spcPts val="1000"/>
              </a:spcBef>
              <a:spcAft>
                <a:spcPts val="0"/>
              </a:spcAft>
              <a:buSzPts val="2200"/>
              <a:buChar char="•"/>
              <a:defRPr sz="22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140" name="Google Shape;140;p28"/>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141" name="Google Shape;141;p28"/>
          <p:cNvSpPr txBox="1"/>
          <p:nvPr/>
        </p:nvSpPr>
        <p:spPr>
          <a:xfrm>
            <a:off x="8991600" y="615593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Object">
  <p:cSld name="List+Object">
    <p:spTree>
      <p:nvGrpSpPr>
        <p:cNvPr id="142" name="Shape 142"/>
        <p:cNvGrpSpPr/>
        <p:nvPr/>
      </p:nvGrpSpPr>
      <p:grpSpPr>
        <a:xfrm>
          <a:off x="0" y="0"/>
          <a:ext cx="0" cy="0"/>
          <a:chOff x="0" y="0"/>
          <a:chExt cx="0" cy="0"/>
        </a:xfrm>
      </p:grpSpPr>
      <p:sp>
        <p:nvSpPr>
          <p:cNvPr id="143" name="Google Shape;143;p29"/>
          <p:cNvSpPr txBox="1"/>
          <p:nvPr>
            <p:ph type="title"/>
          </p:nvPr>
        </p:nvSpPr>
        <p:spPr>
          <a:xfrm>
            <a:off x="457202" y="457199"/>
            <a:ext cx="5638798" cy="1236133"/>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3600"/>
              <a:buFont typeface="Arial Black"/>
              <a:buNone/>
              <a:defRPr b="1" i="0" sz="360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9"/>
          <p:cNvSpPr txBox="1"/>
          <p:nvPr>
            <p:ph idx="1" type="body"/>
          </p:nvPr>
        </p:nvSpPr>
        <p:spPr>
          <a:xfrm>
            <a:off x="457202" y="1828800"/>
            <a:ext cx="5638798" cy="3166712"/>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SzPts val="2000"/>
              <a:buNone/>
              <a:defRPr sz="20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5" name="Google Shape;145;p29"/>
          <p:cNvSpPr txBox="1"/>
          <p:nvPr>
            <p:ph idx="2" type="body"/>
          </p:nvPr>
        </p:nvSpPr>
        <p:spPr>
          <a:xfrm>
            <a:off x="6690511" y="457200"/>
            <a:ext cx="5044289" cy="5499980"/>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146" name="Google Shape;146;p29"/>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147" name="Google Shape;147;p29"/>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act Slide" showMasterSp="0">
  <p:cSld name="1_Contact Slide">
    <p:spTree>
      <p:nvGrpSpPr>
        <p:cNvPr id="148" name="Shape 148"/>
        <p:cNvGrpSpPr/>
        <p:nvPr/>
      </p:nvGrpSpPr>
      <p:grpSpPr>
        <a:xfrm>
          <a:off x="0" y="0"/>
          <a:ext cx="0" cy="0"/>
          <a:chOff x="0" y="0"/>
          <a:chExt cx="0" cy="0"/>
        </a:xfrm>
      </p:grpSpPr>
      <p:sp>
        <p:nvSpPr>
          <p:cNvPr id="149" name="Google Shape;149;p30"/>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Center on Child Wellbeing and Trauma Logo" id="150" name="Google Shape;150;p30"/>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151" name="Google Shape;151;p30"/>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
        <p:nvSpPr>
          <p:cNvPr id="152" name="Google Shape;152;p30"/>
          <p:cNvSpPr/>
          <p:nvPr/>
        </p:nvSpPr>
        <p:spPr>
          <a:xfrm>
            <a:off x="0" y="1233059"/>
            <a:ext cx="12192000" cy="4428832"/>
          </a:xfrm>
          <a:prstGeom prst="rect">
            <a:avLst/>
          </a:prstGeom>
          <a:solidFill>
            <a:schemeClr val="accent6">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153" name="Shape 153"/>
        <p:cNvGrpSpPr/>
        <p:nvPr/>
      </p:nvGrpSpPr>
      <p:grpSpPr>
        <a:xfrm>
          <a:off x="0" y="0"/>
          <a:ext cx="0" cy="0"/>
          <a:chOff x="0" y="0"/>
          <a:chExt cx="0" cy="0"/>
        </a:xfrm>
      </p:grpSpPr>
      <p:sp>
        <p:nvSpPr>
          <p:cNvPr id="154" name="Google Shape;154;p31"/>
          <p:cNvSpPr txBox="1"/>
          <p:nvPr>
            <p:ph type="ctrTitle"/>
          </p:nvPr>
        </p:nvSpPr>
        <p:spPr>
          <a:xfrm>
            <a:off x="1524000" y="371927"/>
            <a:ext cx="9144000" cy="238760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accent1"/>
              </a:buClr>
              <a:buSzPts val="5000"/>
              <a:buFont typeface="Arial Black"/>
              <a:buNone/>
              <a:defRPr b="1" i="0" sz="500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31"/>
          <p:cNvSpPr txBox="1"/>
          <p:nvPr>
            <p:ph idx="1" type="subTitle"/>
          </p:nvPr>
        </p:nvSpPr>
        <p:spPr>
          <a:xfrm>
            <a:off x="1524000" y="2941479"/>
            <a:ext cx="9144000" cy="729331"/>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SzPts val="3000"/>
              <a:buNone/>
              <a:defRPr i="0" sz="3000">
                <a:solidFill>
                  <a:schemeClr val="dk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Center on Child Wellbeing and Trauma Logo" id="156" name="Google Shape;156;p31">
            <a:hlinkClick r:id="rId2"/>
          </p:cNvPr>
          <p:cNvPicPr preferRelativeResize="0"/>
          <p:nvPr/>
        </p:nvPicPr>
        <p:blipFill rotWithShape="1">
          <a:blip r:embed="rId3">
            <a:alphaModFix/>
          </a:blip>
          <a:srcRect b="0" l="2444" r="3071" t="0"/>
          <a:stretch/>
        </p:blipFill>
        <p:spPr>
          <a:xfrm>
            <a:off x="4926564" y="4374815"/>
            <a:ext cx="2341983" cy="1699092"/>
          </a:xfrm>
          <a:prstGeom prst="rect">
            <a:avLst/>
          </a:prstGeom>
          <a:noFill/>
          <a:ln>
            <a:noFill/>
          </a:ln>
        </p:spPr>
      </p:pic>
      <p:sp>
        <p:nvSpPr>
          <p:cNvPr id="157" name="Google Shape;157;p31"/>
          <p:cNvSpPr txBox="1"/>
          <p:nvPr/>
        </p:nvSpPr>
        <p:spPr>
          <a:xfrm>
            <a:off x="3048000" y="6153685"/>
            <a:ext cx="6096000"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6A6A6A"/>
                </a:solidFill>
                <a:latin typeface="Arial"/>
                <a:ea typeface="Arial"/>
                <a:cs typeface="Arial"/>
                <a:sym typeface="Arial"/>
              </a:rPr>
              <a:t>childwellbeingandtrauma.org</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lt1"/>
        </a:solidFill>
      </p:bgPr>
    </p:bg>
    <p:spTree>
      <p:nvGrpSpPr>
        <p:cNvPr id="158" name="Shape 158"/>
        <p:cNvGrpSpPr/>
        <p:nvPr/>
      </p:nvGrpSpPr>
      <p:grpSpPr>
        <a:xfrm>
          <a:off x="0" y="0"/>
          <a:ext cx="0" cy="0"/>
          <a:chOff x="0" y="0"/>
          <a:chExt cx="0" cy="0"/>
        </a:xfrm>
      </p:grpSpPr>
      <p:sp>
        <p:nvSpPr>
          <p:cNvPr id="159" name="Google Shape;159;p32" title="Decorative"/>
          <p:cNvSpPr/>
          <p:nvPr/>
        </p:nvSpPr>
        <p:spPr>
          <a:xfrm>
            <a:off x="0" y="1405466"/>
            <a:ext cx="12192000" cy="36576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0" name="Google Shape;160;p32"/>
          <p:cNvSpPr txBox="1"/>
          <p:nvPr>
            <p:ph type="title"/>
          </p:nvPr>
        </p:nvSpPr>
        <p:spPr>
          <a:xfrm>
            <a:off x="838199" y="1906059"/>
            <a:ext cx="7882467" cy="1694180"/>
          </a:xfrm>
          <a:prstGeom prst="rect">
            <a:avLst/>
          </a:prstGeom>
          <a:noFill/>
          <a:ln>
            <a:noFill/>
          </a:ln>
        </p:spPr>
        <p:txBody>
          <a:bodyPr anchorCtr="0" anchor="t" bIns="45700" lIns="0" spcFirstLastPara="1" rIns="91425" wrap="square" tIns="45700">
            <a:noAutofit/>
          </a:bodyPr>
          <a:lstStyle>
            <a:lvl1pPr lvl="0" algn="l">
              <a:lnSpc>
                <a:spcPct val="90000"/>
              </a:lnSpc>
              <a:spcBef>
                <a:spcPts val="0"/>
              </a:spcBef>
              <a:spcAft>
                <a:spcPts val="0"/>
              </a:spcAft>
              <a:buClr>
                <a:schemeClr val="lt1"/>
              </a:buClr>
              <a:buSzPts val="6600"/>
              <a:buFont typeface="Arial"/>
              <a:buNone/>
              <a:defRPr b="1" sz="6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32"/>
          <p:cNvSpPr txBox="1"/>
          <p:nvPr>
            <p:ph idx="1" type="body"/>
          </p:nvPr>
        </p:nvSpPr>
        <p:spPr>
          <a:xfrm>
            <a:off x="8530361" y="4554447"/>
            <a:ext cx="2489200" cy="3124198"/>
          </a:xfrm>
          <a:prstGeom prst="rect">
            <a:avLst/>
          </a:prstGeom>
          <a:solidFill>
            <a:srgbClr val="C153CE"/>
          </a:solidFill>
          <a:ln>
            <a:noFill/>
          </a:ln>
        </p:spPr>
        <p:txBody>
          <a:bodyPr anchorCtr="0" anchor="b" bIns="0" lIns="0" spcFirstLastPara="1" rIns="91425" wrap="square" tIns="45700">
            <a:noAutofit/>
          </a:bodyPr>
          <a:lstStyle>
            <a:lvl1pPr indent="-228600" lvl="0" marL="457200" algn="ctr">
              <a:lnSpc>
                <a:spcPct val="90000"/>
              </a:lnSpc>
              <a:spcBef>
                <a:spcPts val="1000"/>
              </a:spcBef>
              <a:spcAft>
                <a:spcPts val="0"/>
              </a:spcAft>
              <a:buSzPts val="25000"/>
              <a:buNone/>
              <a:defRPr sz="250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162" name="Shape 162"/>
        <p:cNvGrpSpPr/>
        <p:nvPr/>
      </p:nvGrpSpPr>
      <p:grpSpPr>
        <a:xfrm>
          <a:off x="0" y="0"/>
          <a:ext cx="0" cy="0"/>
          <a:chOff x="0" y="0"/>
          <a:chExt cx="0" cy="0"/>
        </a:xfrm>
      </p:grpSpPr>
      <p:sp>
        <p:nvSpPr>
          <p:cNvPr id="163" name="Google Shape;163;p33"/>
          <p:cNvSpPr/>
          <p:nvPr>
            <p:ph idx="2" type="pic"/>
          </p:nvPr>
        </p:nvSpPr>
        <p:spPr>
          <a:xfrm>
            <a:off x="7928658" y="836271"/>
            <a:ext cx="4263342" cy="5185458"/>
          </a:xfrm>
          <a:prstGeom prst="rect">
            <a:avLst/>
          </a:prstGeom>
          <a:noFill/>
          <a:ln>
            <a:noFill/>
          </a:ln>
        </p:spPr>
      </p:sp>
      <p:sp>
        <p:nvSpPr>
          <p:cNvPr id="164" name="Google Shape;164;p33" title="Decorative"/>
          <p:cNvSpPr txBox="1"/>
          <p:nvPr>
            <p:ph idx="1" type="body"/>
          </p:nvPr>
        </p:nvSpPr>
        <p:spPr>
          <a:xfrm>
            <a:off x="3657597" y="836271"/>
            <a:ext cx="4262400" cy="5185458"/>
          </a:xfrm>
          <a:prstGeom prst="rect">
            <a:avLst/>
          </a:prstGeom>
          <a:solidFill>
            <a:schemeClr val="accent1"/>
          </a:solidFill>
          <a:ln>
            <a:noFill/>
          </a:ln>
        </p:spPr>
        <p:txBody>
          <a:bodyPr anchorCtr="0" anchor="t" bIns="45700" lIns="252000" spcFirstLastPara="1" rIns="144000" wrap="square" tIns="144000">
            <a:noAutofit/>
          </a:bodyPr>
          <a:lstStyle>
            <a:lvl1pPr indent="-228600" lvl="0" marL="457200" algn="l">
              <a:lnSpc>
                <a:spcPct val="100000"/>
              </a:lnSpc>
              <a:spcBef>
                <a:spcPts val="1000"/>
              </a:spcBef>
              <a:spcAft>
                <a:spcPts val="0"/>
              </a:spcAft>
              <a:buSzPts val="1400"/>
              <a:buNone/>
              <a:defRPr sz="14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33"/>
          <p:cNvSpPr txBox="1"/>
          <p:nvPr>
            <p:ph type="title"/>
          </p:nvPr>
        </p:nvSpPr>
        <p:spPr>
          <a:xfrm>
            <a:off x="625033" y="1659770"/>
            <a:ext cx="2558005" cy="1325563"/>
          </a:xfrm>
          <a:prstGeom prst="rect">
            <a:avLst/>
          </a:prstGeom>
          <a:noFill/>
          <a:ln>
            <a:noFill/>
          </a:ln>
        </p:spPr>
        <p:txBody>
          <a:bodyPr anchorCtr="0" anchor="t" bIns="45700" lIns="0" spcFirstLastPara="1" rIns="91425" wrap="square" tIns="45700">
            <a:normAutofit/>
          </a:bodyPr>
          <a:lstStyle>
            <a:lvl1pPr lvl="0" algn="l">
              <a:lnSpc>
                <a:spcPct val="90000"/>
              </a:lnSpc>
              <a:spcBef>
                <a:spcPts val="0"/>
              </a:spcBef>
              <a:spcAft>
                <a:spcPts val="0"/>
              </a:spcAft>
              <a:buClr>
                <a:schemeClr val="accent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solidFill>
          <a:schemeClr val="lt1"/>
        </a:solidFill>
      </p:bgPr>
    </p:bg>
    <p:spTree>
      <p:nvGrpSpPr>
        <p:cNvPr id="166" name="Shape 166"/>
        <p:cNvGrpSpPr/>
        <p:nvPr/>
      </p:nvGrpSpPr>
      <p:grpSpPr>
        <a:xfrm>
          <a:off x="0" y="0"/>
          <a:ext cx="0" cy="0"/>
          <a:chOff x="0" y="0"/>
          <a:chExt cx="0" cy="0"/>
        </a:xfrm>
      </p:grpSpPr>
      <p:sp>
        <p:nvSpPr>
          <p:cNvPr id="167" name="Google Shape;167;p34" title="Decorative"/>
          <p:cNvSpPr/>
          <p:nvPr>
            <p:ph idx="2" type="pic"/>
          </p:nvPr>
        </p:nvSpPr>
        <p:spPr>
          <a:xfrm>
            <a:off x="361244" y="2225040"/>
            <a:ext cx="4536079" cy="4632960"/>
          </a:xfrm>
          <a:prstGeom prst="rect">
            <a:avLst/>
          </a:prstGeom>
          <a:noFill/>
          <a:ln>
            <a:noFill/>
          </a:ln>
        </p:spPr>
      </p:sp>
      <p:sp>
        <p:nvSpPr>
          <p:cNvPr id="168" name="Google Shape;168;p34"/>
          <p:cNvSpPr txBox="1"/>
          <p:nvPr>
            <p:ph idx="1" type="body"/>
          </p:nvPr>
        </p:nvSpPr>
        <p:spPr>
          <a:xfrm>
            <a:off x="5121031" y="2055335"/>
            <a:ext cx="4294206" cy="755650"/>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1000"/>
              </a:spcBef>
              <a:spcAft>
                <a:spcPts val="0"/>
              </a:spcAft>
              <a:buSzPts val="1400"/>
              <a:buNone/>
              <a:defRPr sz="1400">
                <a:solidFill>
                  <a:schemeClr val="dk2"/>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34"/>
          <p:cNvSpPr txBox="1"/>
          <p:nvPr>
            <p:ph idx="3" type="body"/>
          </p:nvPr>
        </p:nvSpPr>
        <p:spPr>
          <a:xfrm>
            <a:off x="5121031" y="2782449"/>
            <a:ext cx="4294206" cy="755650"/>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0"/>
              </a:spcBef>
              <a:spcAft>
                <a:spcPts val="0"/>
              </a:spcAft>
              <a:buSzPts val="1400"/>
              <a:buNone/>
              <a:defRPr sz="1400">
                <a:solidFill>
                  <a:schemeClr val="dk2"/>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34"/>
          <p:cNvSpPr txBox="1"/>
          <p:nvPr>
            <p:ph idx="4" type="body"/>
          </p:nvPr>
        </p:nvSpPr>
        <p:spPr>
          <a:xfrm>
            <a:off x="5121031" y="4352427"/>
            <a:ext cx="4294206" cy="755650"/>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0"/>
              </a:spcBef>
              <a:spcAft>
                <a:spcPts val="0"/>
              </a:spcAft>
              <a:buSzPts val="1400"/>
              <a:buNone/>
              <a:defRPr sz="1400">
                <a:solidFill>
                  <a:schemeClr val="dk2"/>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4"/>
          <p:cNvSpPr txBox="1"/>
          <p:nvPr>
            <p:ph idx="5" type="body"/>
          </p:nvPr>
        </p:nvSpPr>
        <p:spPr>
          <a:xfrm>
            <a:off x="5121031" y="3567438"/>
            <a:ext cx="4294206" cy="755650"/>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0"/>
              </a:spcBef>
              <a:spcAft>
                <a:spcPts val="0"/>
              </a:spcAft>
              <a:buSzPts val="1400"/>
              <a:buNone/>
              <a:defRPr sz="1400">
                <a:solidFill>
                  <a:schemeClr val="dk2"/>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34"/>
          <p:cNvSpPr txBox="1"/>
          <p:nvPr>
            <p:ph idx="6" type="body"/>
          </p:nvPr>
        </p:nvSpPr>
        <p:spPr>
          <a:xfrm>
            <a:off x="5121031" y="5137415"/>
            <a:ext cx="4294206" cy="755650"/>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0"/>
              </a:spcBef>
              <a:spcAft>
                <a:spcPts val="0"/>
              </a:spcAft>
              <a:buSzPts val="1400"/>
              <a:buNone/>
              <a:defRPr sz="1400">
                <a:solidFill>
                  <a:schemeClr val="dk2"/>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34" title="Decorative"/>
          <p:cNvSpPr/>
          <p:nvPr/>
        </p:nvSpPr>
        <p:spPr>
          <a:xfrm>
            <a:off x="353385" y="0"/>
            <a:ext cx="4572513" cy="2059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74" name="Google Shape;174;p34" title="Decorative"/>
          <p:cNvCxnSpPr/>
          <p:nvPr/>
        </p:nvCxnSpPr>
        <p:spPr>
          <a:xfrm>
            <a:off x="1560255" y="445140"/>
            <a:ext cx="0" cy="1930310"/>
          </a:xfrm>
          <a:prstGeom prst="straightConnector1">
            <a:avLst/>
          </a:prstGeom>
          <a:noFill/>
          <a:ln cap="flat" cmpd="sng" w="76200">
            <a:solidFill>
              <a:srgbClr val="0077E5">
                <a:alpha val="96470"/>
              </a:srgbClr>
            </a:solidFill>
            <a:prstDash val="solid"/>
            <a:miter lim="400000"/>
            <a:headEnd len="sm" w="sm" type="none"/>
            <a:tailEnd len="sm" w="sm" type="none"/>
          </a:ln>
        </p:spPr>
      </p:cxnSp>
      <p:sp>
        <p:nvSpPr>
          <p:cNvPr id="175" name="Google Shape;175;p34"/>
          <p:cNvSpPr txBox="1"/>
          <p:nvPr>
            <p:ph type="title"/>
          </p:nvPr>
        </p:nvSpPr>
        <p:spPr>
          <a:xfrm>
            <a:off x="595100" y="192385"/>
            <a:ext cx="2275389" cy="1025525"/>
          </a:xfrm>
          <a:prstGeom prst="rect">
            <a:avLst/>
          </a:prstGeom>
          <a:noFill/>
          <a:ln>
            <a:noFill/>
          </a:ln>
        </p:spPr>
        <p:txBody>
          <a:bodyPr anchorCtr="0" anchor="b" bIns="0" lIns="0" spcFirstLastPara="1" rIns="91425" wrap="square" tIns="45700">
            <a:noAutofit/>
          </a:bodyPr>
          <a:lstStyle>
            <a:lvl1pPr lvl="0" algn="l">
              <a:lnSpc>
                <a:spcPct val="90000"/>
              </a:lnSpc>
              <a:spcBef>
                <a:spcPts val="0"/>
              </a:spcBef>
              <a:spcAft>
                <a:spcPts val="0"/>
              </a:spcAft>
              <a:buClr>
                <a:schemeClr val="lt1"/>
              </a:buClr>
              <a:buSzPts val="5000"/>
              <a:buFont typeface="Arial"/>
              <a:buNone/>
              <a:defRPr b="1" sz="5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6" name="Shape 176"/>
        <p:cNvGrpSpPr/>
        <p:nvPr/>
      </p:nvGrpSpPr>
      <p:grpSpPr>
        <a:xfrm>
          <a:off x="0" y="0"/>
          <a:ext cx="0" cy="0"/>
          <a:chOff x="0" y="0"/>
          <a:chExt cx="0" cy="0"/>
        </a:xfrm>
      </p:grpSpPr>
      <p:sp>
        <p:nvSpPr>
          <p:cNvPr id="177" name="Google Shape;177;p35"/>
          <p:cNvSpPr txBox="1"/>
          <p:nvPr>
            <p:ph type="ctrTitle"/>
          </p:nvPr>
        </p:nvSpPr>
        <p:spPr>
          <a:xfrm>
            <a:off x="1524000" y="1122363"/>
            <a:ext cx="9144000" cy="238760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accent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35"/>
          <p:cNvSpPr txBox="1"/>
          <p:nvPr>
            <p:ph idx="1" type="subTitle"/>
          </p:nvPr>
        </p:nvSpPr>
        <p:spPr>
          <a:xfrm>
            <a:off x="1524000" y="3602038"/>
            <a:ext cx="9144000" cy="1655762"/>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9" name="Google Shape;179;p3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0" name="Google Shape;180;p3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1" name="Google Shape;181;p3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2" name="Shape 182"/>
        <p:cNvGrpSpPr/>
        <p:nvPr/>
      </p:nvGrpSpPr>
      <p:grpSpPr>
        <a:xfrm>
          <a:off x="0" y="0"/>
          <a:ext cx="0" cy="0"/>
          <a:chOff x="0" y="0"/>
          <a:chExt cx="0" cy="0"/>
        </a:xfrm>
      </p:grpSpPr>
      <p:sp>
        <p:nvSpPr>
          <p:cNvPr id="183" name="Google Shape;183;p36"/>
          <p:cNvSpPr txBox="1"/>
          <p:nvPr>
            <p:ph type="title"/>
          </p:nvPr>
        </p:nvSpPr>
        <p:spPr>
          <a:xfrm>
            <a:off x="457200" y="500066"/>
            <a:ext cx="11277599" cy="885390"/>
          </a:xfrm>
          <a:prstGeom prst="rect">
            <a:avLst/>
          </a:prstGeom>
          <a:noFill/>
          <a:ln>
            <a:noFill/>
          </a:ln>
        </p:spPr>
        <p:txBody>
          <a:bodyPr anchorCtr="0" anchor="t" bIns="45700" lIns="0"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5" name="Google Shape;185;p3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6" name="Google Shape;186;p3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7" name="Shape 187"/>
        <p:cNvGrpSpPr/>
        <p:nvPr/>
      </p:nvGrpSpPr>
      <p:grpSpPr>
        <a:xfrm>
          <a:off x="0" y="0"/>
          <a:ext cx="0" cy="0"/>
          <a:chOff x="0" y="0"/>
          <a:chExt cx="0" cy="0"/>
        </a:xfrm>
      </p:grpSpPr>
      <p:sp>
        <p:nvSpPr>
          <p:cNvPr id="188" name="Google Shape;188;p3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9" name="Google Shape;189;p3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0" name="Google Shape;190;p3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yout - Horiz Bars+Bullet+Object" showMasterSp="0">
  <p:cSld name="2_Layout - Horiz Bars+Bullet+Object">
    <p:spTree>
      <p:nvGrpSpPr>
        <p:cNvPr id="25" name="Shape 25"/>
        <p:cNvGrpSpPr/>
        <p:nvPr/>
      </p:nvGrpSpPr>
      <p:grpSpPr>
        <a:xfrm>
          <a:off x="0" y="0"/>
          <a:ext cx="0" cy="0"/>
          <a:chOff x="0" y="0"/>
          <a:chExt cx="0" cy="0"/>
        </a:xfrm>
      </p:grpSpPr>
      <p:sp>
        <p:nvSpPr>
          <p:cNvPr id="26" name="Google Shape;26;p11"/>
          <p:cNvSpPr txBox="1"/>
          <p:nvPr>
            <p:ph type="title"/>
          </p:nvPr>
        </p:nvSpPr>
        <p:spPr>
          <a:xfrm>
            <a:off x="457200" y="457199"/>
            <a:ext cx="11277599" cy="817847"/>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1"/>
          <p:cNvSpPr txBox="1"/>
          <p:nvPr>
            <p:ph idx="1" type="body"/>
          </p:nvPr>
        </p:nvSpPr>
        <p:spPr>
          <a:xfrm>
            <a:off x="0" y="1112970"/>
            <a:ext cx="12192000" cy="457200"/>
          </a:xfrm>
          <a:prstGeom prst="rect">
            <a:avLst/>
          </a:prstGeom>
          <a:solidFill>
            <a:schemeClr val="accent1"/>
          </a:solidFill>
          <a:ln>
            <a:noFill/>
          </a:ln>
        </p:spPr>
        <p:txBody>
          <a:bodyPr anchorCtr="0" anchor="ctr" bIns="0" lIns="457200" spcFirstLastPara="1" rIns="457200" wrap="square" tIns="0">
            <a:normAutofit/>
          </a:bodyPr>
          <a:lstStyle>
            <a:lvl1pPr indent="-228600" lvl="0" marL="457200" algn="ctr">
              <a:lnSpc>
                <a:spcPct val="90000"/>
              </a:lnSpc>
              <a:spcBef>
                <a:spcPts val="1000"/>
              </a:spcBef>
              <a:spcAft>
                <a:spcPts val="0"/>
              </a:spcAft>
              <a:buSzPts val="2400"/>
              <a:buFont typeface="Arial"/>
              <a:buNone/>
              <a:defRPr b="1" sz="2400">
                <a:solidFill>
                  <a:schemeClr val="lt1"/>
                </a:solidFill>
              </a:defRPr>
            </a:lvl1pPr>
            <a:lvl2pPr indent="-228600" lvl="1" marL="914400" algn="l">
              <a:lnSpc>
                <a:spcPct val="90000"/>
              </a:lnSpc>
              <a:spcBef>
                <a:spcPts val="500"/>
              </a:spcBef>
              <a:spcAft>
                <a:spcPts val="0"/>
              </a:spcAft>
              <a:buSzPts val="2200"/>
              <a:buFont typeface="Arial"/>
              <a:buNone/>
              <a:defRPr>
                <a:solidFill>
                  <a:schemeClr val="lt1"/>
                </a:solidFill>
              </a:defRPr>
            </a:lvl2pPr>
            <a:lvl3pPr indent="-228600" lvl="2" marL="1371600" algn="l">
              <a:lnSpc>
                <a:spcPct val="90000"/>
              </a:lnSpc>
              <a:spcBef>
                <a:spcPts val="500"/>
              </a:spcBef>
              <a:spcAft>
                <a:spcPts val="0"/>
              </a:spcAft>
              <a:buSzPts val="2000"/>
              <a:buFont typeface="Arial"/>
              <a:buNone/>
              <a:defRPr>
                <a:solidFill>
                  <a:schemeClr val="lt1"/>
                </a:solidFill>
              </a:defRPr>
            </a:lvl3pPr>
            <a:lvl4pPr indent="-228600" lvl="3" marL="1828800" algn="l">
              <a:lnSpc>
                <a:spcPct val="90000"/>
              </a:lnSpc>
              <a:spcBef>
                <a:spcPts val="500"/>
              </a:spcBef>
              <a:spcAft>
                <a:spcPts val="0"/>
              </a:spcAft>
              <a:buSzPts val="1800"/>
              <a:buFont typeface="Arial"/>
              <a:buNone/>
              <a:defRPr>
                <a:solidFill>
                  <a:schemeClr val="lt1"/>
                </a:solidFill>
              </a:defRPr>
            </a:lvl4pPr>
            <a:lvl5pPr indent="-228600" lvl="4" marL="2286000" algn="l">
              <a:lnSpc>
                <a:spcPct val="90000"/>
              </a:lnSpc>
              <a:spcBef>
                <a:spcPts val="500"/>
              </a:spcBef>
              <a:spcAft>
                <a:spcPts val="0"/>
              </a:spcAft>
              <a:buSzPts val="1600"/>
              <a:buFont typeface="Arial"/>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1"/>
          <p:cNvSpPr txBox="1"/>
          <p:nvPr>
            <p:ph idx="2" type="body"/>
          </p:nvPr>
        </p:nvSpPr>
        <p:spPr>
          <a:xfrm>
            <a:off x="457200" y="1828801"/>
            <a:ext cx="5270624" cy="3163906"/>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1"/>
          <p:cNvSpPr txBox="1"/>
          <p:nvPr>
            <p:ph idx="3" type="body"/>
          </p:nvPr>
        </p:nvSpPr>
        <p:spPr>
          <a:xfrm>
            <a:off x="6096000" y="1828799"/>
            <a:ext cx="5638800" cy="316390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1"/>
          <p:cNvSpPr txBox="1"/>
          <p:nvPr>
            <p:ph idx="4" type="body"/>
          </p:nvPr>
        </p:nvSpPr>
        <p:spPr>
          <a:xfrm>
            <a:off x="0" y="5287830"/>
            <a:ext cx="12192000" cy="457200"/>
          </a:xfrm>
          <a:prstGeom prst="rect">
            <a:avLst/>
          </a:prstGeom>
          <a:solidFill>
            <a:schemeClr val="accent2"/>
          </a:solidFill>
          <a:ln>
            <a:noFill/>
          </a:ln>
        </p:spPr>
        <p:txBody>
          <a:bodyPr anchorCtr="0" anchor="ctr" bIns="0" lIns="457200" spcFirstLastPara="1" rIns="457200" wrap="square" tIns="0">
            <a:normAutofit/>
          </a:bodyPr>
          <a:lstStyle>
            <a:lvl1pPr indent="-228600" lvl="0" marL="457200" algn="ctr">
              <a:lnSpc>
                <a:spcPct val="90000"/>
              </a:lnSpc>
              <a:spcBef>
                <a:spcPts val="1000"/>
              </a:spcBef>
              <a:spcAft>
                <a:spcPts val="0"/>
              </a:spcAft>
              <a:buSzPts val="2400"/>
              <a:buFont typeface="Arial"/>
              <a:buNone/>
              <a:defRPr b="1" sz="2400">
                <a:solidFill>
                  <a:schemeClr val="lt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31" name="Google Shape;31;p11"/>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32" name="Google Shape;32;p11"/>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1" name="Shape 191"/>
        <p:cNvGrpSpPr/>
        <p:nvPr/>
      </p:nvGrpSpPr>
      <p:grpSpPr>
        <a:xfrm>
          <a:off x="0" y="0"/>
          <a:ext cx="0" cy="0"/>
          <a:chOff x="0" y="0"/>
          <a:chExt cx="0" cy="0"/>
        </a:xfrm>
      </p:grpSpPr>
      <p:sp>
        <p:nvSpPr>
          <p:cNvPr id="192" name="Google Shape;192;p38"/>
          <p:cNvSpPr txBox="1"/>
          <p:nvPr>
            <p:ph type="title"/>
          </p:nvPr>
        </p:nvSpPr>
        <p:spPr>
          <a:xfrm>
            <a:off x="457200" y="500066"/>
            <a:ext cx="11277599" cy="885390"/>
          </a:xfrm>
          <a:prstGeom prst="rect">
            <a:avLst/>
          </a:prstGeom>
          <a:noFill/>
          <a:ln>
            <a:noFill/>
          </a:ln>
        </p:spPr>
        <p:txBody>
          <a:bodyPr anchorCtr="0" anchor="t" bIns="45700" lIns="0"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8"/>
          <p:cNvSpPr txBox="1"/>
          <p:nvPr>
            <p:ph idx="1" type="body"/>
          </p:nvPr>
        </p:nvSpPr>
        <p:spPr>
          <a:xfrm>
            <a:off x="457200" y="1828799"/>
            <a:ext cx="11277600" cy="3459639"/>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3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5" name="Google Shape;195;p3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6" name="Google Shape;196;p3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Slide" showMasterSp="0">
  <p:cSld name="Contact Slide">
    <p:spTree>
      <p:nvGrpSpPr>
        <p:cNvPr id="201" name="Shape 201"/>
        <p:cNvGrpSpPr/>
        <p:nvPr/>
      </p:nvGrpSpPr>
      <p:grpSpPr>
        <a:xfrm>
          <a:off x="0" y="0"/>
          <a:ext cx="0" cy="0"/>
          <a:chOff x="0" y="0"/>
          <a:chExt cx="0" cy="0"/>
        </a:xfrm>
      </p:grpSpPr>
      <p:sp>
        <p:nvSpPr>
          <p:cNvPr id="202" name="Google Shape;202;g23f2355591d_1_16"/>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Center on Child Wellbeing and Trauma Logo" id="203" name="Google Shape;203;g23f2355591d_1_16"/>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204" name="Google Shape;204;g23f2355591d_1_16"/>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yout - Horiz Bars+Bullet+Object" showMasterSp="0">
  <p:cSld name="2_Layout - Horiz Bars+Bullet+Object">
    <p:spTree>
      <p:nvGrpSpPr>
        <p:cNvPr id="205" name="Shape 205"/>
        <p:cNvGrpSpPr/>
        <p:nvPr/>
      </p:nvGrpSpPr>
      <p:grpSpPr>
        <a:xfrm>
          <a:off x="0" y="0"/>
          <a:ext cx="0" cy="0"/>
          <a:chOff x="0" y="0"/>
          <a:chExt cx="0" cy="0"/>
        </a:xfrm>
      </p:grpSpPr>
      <p:sp>
        <p:nvSpPr>
          <p:cNvPr id="206" name="Google Shape;206;g23f2355591d_1_20"/>
          <p:cNvSpPr txBox="1"/>
          <p:nvPr>
            <p:ph type="title"/>
          </p:nvPr>
        </p:nvSpPr>
        <p:spPr>
          <a:xfrm>
            <a:off x="457200" y="457199"/>
            <a:ext cx="11277599" cy="817847"/>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23f2355591d_1_20"/>
          <p:cNvSpPr txBox="1"/>
          <p:nvPr>
            <p:ph idx="1" type="body"/>
          </p:nvPr>
        </p:nvSpPr>
        <p:spPr>
          <a:xfrm>
            <a:off x="0" y="1112970"/>
            <a:ext cx="12192000" cy="457200"/>
          </a:xfrm>
          <a:prstGeom prst="rect">
            <a:avLst/>
          </a:prstGeom>
          <a:solidFill>
            <a:schemeClr val="accent1"/>
          </a:solidFill>
          <a:ln>
            <a:noFill/>
          </a:ln>
        </p:spPr>
        <p:txBody>
          <a:bodyPr anchorCtr="0" anchor="ctr" bIns="0" lIns="457200" spcFirstLastPara="1" rIns="457200" wrap="square" tIns="0">
            <a:normAutofit/>
          </a:bodyPr>
          <a:lstStyle>
            <a:lvl1pPr indent="-228600" lvl="0" marL="457200" algn="ctr">
              <a:lnSpc>
                <a:spcPct val="90000"/>
              </a:lnSpc>
              <a:spcBef>
                <a:spcPts val="1000"/>
              </a:spcBef>
              <a:spcAft>
                <a:spcPts val="0"/>
              </a:spcAft>
              <a:buSzPts val="2400"/>
              <a:buFont typeface="Arial"/>
              <a:buNone/>
              <a:defRPr b="1" sz="2400">
                <a:solidFill>
                  <a:schemeClr val="lt1"/>
                </a:solidFill>
              </a:defRPr>
            </a:lvl1pPr>
            <a:lvl2pPr indent="-228600" lvl="1" marL="914400" algn="l">
              <a:lnSpc>
                <a:spcPct val="90000"/>
              </a:lnSpc>
              <a:spcBef>
                <a:spcPts val="500"/>
              </a:spcBef>
              <a:spcAft>
                <a:spcPts val="0"/>
              </a:spcAft>
              <a:buSzPts val="2200"/>
              <a:buFont typeface="Arial"/>
              <a:buNone/>
              <a:defRPr>
                <a:solidFill>
                  <a:schemeClr val="lt1"/>
                </a:solidFill>
              </a:defRPr>
            </a:lvl2pPr>
            <a:lvl3pPr indent="-228600" lvl="2" marL="1371600" algn="l">
              <a:lnSpc>
                <a:spcPct val="90000"/>
              </a:lnSpc>
              <a:spcBef>
                <a:spcPts val="500"/>
              </a:spcBef>
              <a:spcAft>
                <a:spcPts val="0"/>
              </a:spcAft>
              <a:buSzPts val="2000"/>
              <a:buFont typeface="Arial"/>
              <a:buNone/>
              <a:defRPr>
                <a:solidFill>
                  <a:schemeClr val="lt1"/>
                </a:solidFill>
              </a:defRPr>
            </a:lvl3pPr>
            <a:lvl4pPr indent="-228600" lvl="3" marL="1828800" algn="l">
              <a:lnSpc>
                <a:spcPct val="90000"/>
              </a:lnSpc>
              <a:spcBef>
                <a:spcPts val="500"/>
              </a:spcBef>
              <a:spcAft>
                <a:spcPts val="0"/>
              </a:spcAft>
              <a:buSzPts val="1800"/>
              <a:buFont typeface="Arial"/>
              <a:buNone/>
              <a:defRPr>
                <a:solidFill>
                  <a:schemeClr val="lt1"/>
                </a:solidFill>
              </a:defRPr>
            </a:lvl4pPr>
            <a:lvl5pPr indent="-228600" lvl="4" marL="2286000" algn="l">
              <a:lnSpc>
                <a:spcPct val="90000"/>
              </a:lnSpc>
              <a:spcBef>
                <a:spcPts val="500"/>
              </a:spcBef>
              <a:spcAft>
                <a:spcPts val="0"/>
              </a:spcAft>
              <a:buSzPts val="1600"/>
              <a:buFont typeface="Arial"/>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g23f2355591d_1_20"/>
          <p:cNvSpPr txBox="1"/>
          <p:nvPr>
            <p:ph idx="2" type="body"/>
          </p:nvPr>
        </p:nvSpPr>
        <p:spPr>
          <a:xfrm>
            <a:off x="457200" y="1828801"/>
            <a:ext cx="5270624" cy="3163906"/>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g23f2355591d_1_20"/>
          <p:cNvSpPr txBox="1"/>
          <p:nvPr>
            <p:ph idx="3" type="body"/>
          </p:nvPr>
        </p:nvSpPr>
        <p:spPr>
          <a:xfrm>
            <a:off x="6096000" y="1828799"/>
            <a:ext cx="5638800" cy="316390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g23f2355591d_1_20"/>
          <p:cNvSpPr txBox="1"/>
          <p:nvPr>
            <p:ph idx="4" type="body"/>
          </p:nvPr>
        </p:nvSpPr>
        <p:spPr>
          <a:xfrm>
            <a:off x="0" y="5287830"/>
            <a:ext cx="12192000" cy="457200"/>
          </a:xfrm>
          <a:prstGeom prst="rect">
            <a:avLst/>
          </a:prstGeom>
          <a:solidFill>
            <a:schemeClr val="accent2"/>
          </a:solidFill>
          <a:ln>
            <a:noFill/>
          </a:ln>
        </p:spPr>
        <p:txBody>
          <a:bodyPr anchorCtr="0" anchor="ctr" bIns="0" lIns="457200" spcFirstLastPara="1" rIns="457200" wrap="square" tIns="0">
            <a:normAutofit/>
          </a:bodyPr>
          <a:lstStyle>
            <a:lvl1pPr indent="-228600" lvl="0" marL="457200" algn="ctr">
              <a:lnSpc>
                <a:spcPct val="90000"/>
              </a:lnSpc>
              <a:spcBef>
                <a:spcPts val="1000"/>
              </a:spcBef>
              <a:spcAft>
                <a:spcPts val="0"/>
              </a:spcAft>
              <a:buSzPts val="2400"/>
              <a:buFont typeface="Arial"/>
              <a:buNone/>
              <a:defRPr b="1" sz="2400">
                <a:solidFill>
                  <a:schemeClr val="lt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211" name="Google Shape;211;g23f2355591d_1_20"/>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212" name="Google Shape;212;g23f2355591d_1_20"/>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ist+Object No BG" showMasterSp="0">
  <p:cSld name="1_List+Object No BG">
    <p:spTree>
      <p:nvGrpSpPr>
        <p:cNvPr id="213" name="Shape 213"/>
        <p:cNvGrpSpPr/>
        <p:nvPr/>
      </p:nvGrpSpPr>
      <p:grpSpPr>
        <a:xfrm>
          <a:off x="0" y="0"/>
          <a:ext cx="0" cy="0"/>
          <a:chOff x="0" y="0"/>
          <a:chExt cx="0" cy="0"/>
        </a:xfrm>
      </p:grpSpPr>
      <p:sp>
        <p:nvSpPr>
          <p:cNvPr id="214" name="Google Shape;214;g23f2355591d_1_28"/>
          <p:cNvSpPr txBox="1"/>
          <p:nvPr>
            <p:ph type="title"/>
          </p:nvPr>
        </p:nvSpPr>
        <p:spPr>
          <a:xfrm>
            <a:off x="457202" y="457199"/>
            <a:ext cx="5638798" cy="1236133"/>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3600"/>
              <a:buFont typeface="Arial Black"/>
              <a:buNone/>
              <a:defRPr b="1" i="0" sz="360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g23f2355591d_1_28"/>
          <p:cNvSpPr txBox="1"/>
          <p:nvPr>
            <p:ph idx="1" type="body"/>
          </p:nvPr>
        </p:nvSpPr>
        <p:spPr>
          <a:xfrm>
            <a:off x="457202" y="1828800"/>
            <a:ext cx="5638798" cy="3166712"/>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SzPts val="2000"/>
              <a:buNone/>
              <a:defRPr sz="20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6" name="Google Shape;216;g23f2355591d_1_28"/>
          <p:cNvSpPr txBox="1"/>
          <p:nvPr>
            <p:ph idx="2" type="body"/>
          </p:nvPr>
        </p:nvSpPr>
        <p:spPr>
          <a:xfrm>
            <a:off x="6690511" y="457200"/>
            <a:ext cx="5044289" cy="5499980"/>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217" name="Google Shape;217;g23f2355591d_1_28"/>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218" name="Google Shape;218;g23f2355591d_1_28"/>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showMasterSp="0">
  <p:cSld name="Title_4">
    <p:spTree>
      <p:nvGrpSpPr>
        <p:cNvPr id="219" name="Shape 219"/>
        <p:cNvGrpSpPr/>
        <p:nvPr/>
      </p:nvGrpSpPr>
      <p:grpSpPr>
        <a:xfrm>
          <a:off x="0" y="0"/>
          <a:ext cx="0" cy="0"/>
          <a:chOff x="0" y="0"/>
          <a:chExt cx="0" cy="0"/>
        </a:xfrm>
      </p:grpSpPr>
      <p:grpSp>
        <p:nvGrpSpPr>
          <p:cNvPr id="220" name="Google Shape;220;g23f2355591d_1_4"/>
          <p:cNvGrpSpPr/>
          <p:nvPr/>
        </p:nvGrpSpPr>
        <p:grpSpPr>
          <a:xfrm>
            <a:off x="0" y="0"/>
            <a:ext cx="12192000" cy="6862010"/>
            <a:chOff x="0" y="0"/>
            <a:chExt cx="12192000" cy="6862010"/>
          </a:xfrm>
        </p:grpSpPr>
        <p:pic>
          <p:nvPicPr>
            <p:cNvPr id="221" name="Google Shape;221;g23f2355591d_1_4"/>
            <p:cNvPicPr preferRelativeResize="0"/>
            <p:nvPr/>
          </p:nvPicPr>
          <p:blipFill rotWithShape="1">
            <a:blip r:embed="rId2">
              <a:alphaModFix/>
            </a:blip>
            <a:srcRect b="-15057" l="-14300" r="758" t="0"/>
            <a:stretch/>
          </p:blipFill>
          <p:spPr>
            <a:xfrm>
              <a:off x="2572050" y="2005"/>
              <a:ext cx="9617138" cy="6858000"/>
            </a:xfrm>
            <a:prstGeom prst="rect">
              <a:avLst/>
            </a:prstGeom>
            <a:noFill/>
            <a:ln>
              <a:noFill/>
            </a:ln>
          </p:spPr>
        </p:pic>
        <p:sp>
          <p:nvSpPr>
            <p:cNvPr id="222" name="Google Shape;222;g23f2355591d_1_4"/>
            <p:cNvSpPr/>
            <p:nvPr/>
          </p:nvSpPr>
          <p:spPr>
            <a:xfrm rot="5400000">
              <a:off x="1277355" y="-1277354"/>
              <a:ext cx="6862010" cy="9416718"/>
            </a:xfrm>
            <a:custGeom>
              <a:rect b="b" l="l" r="r" t="t"/>
              <a:pathLst>
                <a:path extrusionOk="0" h="7861660" w="6862010">
                  <a:moveTo>
                    <a:pt x="0" y="3429000"/>
                  </a:moveTo>
                  <a:lnTo>
                    <a:pt x="6862010" y="0"/>
                  </a:lnTo>
                  <a:cubicBezTo>
                    <a:pt x="6860673" y="1143000"/>
                    <a:pt x="6859337" y="2286000"/>
                    <a:pt x="6858000" y="3429000"/>
                  </a:cubicBezTo>
                  <a:lnTo>
                    <a:pt x="6858000" y="7861660"/>
                  </a:lnTo>
                  <a:lnTo>
                    <a:pt x="6858000" y="7861660"/>
                  </a:lnTo>
                  <a:lnTo>
                    <a:pt x="0" y="7861660"/>
                  </a:lnTo>
                  <a:lnTo>
                    <a:pt x="0" y="7861660"/>
                  </a:lnTo>
                  <a:lnTo>
                    <a:pt x="0" y="3429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3" name="Google Shape;223;g23f2355591d_1_4"/>
            <p:cNvSpPr/>
            <p:nvPr/>
          </p:nvSpPr>
          <p:spPr>
            <a:xfrm>
              <a:off x="0" y="594761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Center on Child Wellbeing and Trauma Logo" id="224" name="Google Shape;224;g23f2355591d_1_4"/>
          <p:cNvPicPr preferRelativeResize="0"/>
          <p:nvPr/>
        </p:nvPicPr>
        <p:blipFill rotWithShape="1">
          <a:blip r:embed="rId3">
            <a:alphaModFix/>
          </a:blip>
          <a:srcRect b="0" l="0" r="0" t="0"/>
          <a:stretch/>
        </p:blipFill>
        <p:spPr>
          <a:xfrm>
            <a:off x="383045" y="441178"/>
            <a:ext cx="2478726" cy="1699092"/>
          </a:xfrm>
          <a:prstGeom prst="rect">
            <a:avLst/>
          </a:prstGeom>
          <a:noFill/>
          <a:ln>
            <a:noFill/>
          </a:ln>
        </p:spPr>
      </p:pic>
      <p:sp>
        <p:nvSpPr>
          <p:cNvPr id="225" name="Google Shape;225;g23f2355591d_1_4"/>
          <p:cNvSpPr txBox="1"/>
          <p:nvPr>
            <p:ph type="ctrTitle"/>
          </p:nvPr>
        </p:nvSpPr>
        <p:spPr>
          <a:xfrm>
            <a:off x="479297" y="2229105"/>
            <a:ext cx="6150897" cy="1699092"/>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accent1"/>
              </a:buClr>
              <a:buSzPts val="4000"/>
              <a:buFont typeface="Arial Black"/>
              <a:buNone/>
              <a:defRPr b="1" i="0" sz="400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g23f2355591d_1_4"/>
          <p:cNvSpPr txBox="1"/>
          <p:nvPr>
            <p:ph idx="1" type="subTitle"/>
          </p:nvPr>
        </p:nvSpPr>
        <p:spPr>
          <a:xfrm>
            <a:off x="479296" y="4099635"/>
            <a:ext cx="6863895" cy="867986"/>
          </a:xfrm>
          <a:prstGeom prst="rect">
            <a:avLst/>
          </a:prstGeom>
          <a:noFill/>
          <a:ln>
            <a:noFill/>
          </a:ln>
        </p:spPr>
        <p:txBody>
          <a:bodyPr anchorCtr="0" anchor="t" bIns="45700" lIns="0" spcFirstLastPara="1" rIns="91425" wrap="square" tIns="45700">
            <a:normAutofit/>
          </a:bodyPr>
          <a:lstStyle>
            <a:lvl1pPr lvl="0" algn="l">
              <a:lnSpc>
                <a:spcPct val="90000"/>
              </a:lnSpc>
              <a:spcBef>
                <a:spcPts val="1000"/>
              </a:spcBef>
              <a:spcAft>
                <a:spcPts val="0"/>
              </a:spcAft>
              <a:buSzPts val="2200"/>
              <a:buNone/>
              <a:defRPr b="1" i="0" sz="2200">
                <a:solidFill>
                  <a:schemeClr val="dk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7" name="Google Shape;227;g23f2355591d_1_4"/>
          <p:cNvSpPr txBox="1"/>
          <p:nvPr>
            <p:ph idx="2" type="body"/>
          </p:nvPr>
        </p:nvSpPr>
        <p:spPr>
          <a:xfrm>
            <a:off x="457199" y="5041936"/>
            <a:ext cx="6885991" cy="643175"/>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000"/>
              <a:buFont typeface="Arial"/>
              <a:buNone/>
              <a:defRPr sz="2000"/>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g23f2355591d_1_4"/>
          <p:cNvSpPr txBox="1"/>
          <p:nvPr>
            <p:ph idx="3" type="body"/>
          </p:nvPr>
        </p:nvSpPr>
        <p:spPr>
          <a:xfrm>
            <a:off x="479297" y="6063728"/>
            <a:ext cx="3985214" cy="535783"/>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1600"/>
              <a:buNone/>
              <a:defRPr b="0" i="0" sz="16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g23f2355591d_1_4"/>
          <p:cNvSpPr txBox="1"/>
          <p:nvPr>
            <p:ph idx="4" type="body"/>
          </p:nvPr>
        </p:nvSpPr>
        <p:spPr>
          <a:xfrm>
            <a:off x="7624530" y="6063728"/>
            <a:ext cx="4110269" cy="535783"/>
          </a:xfrm>
          <a:prstGeom prst="rect">
            <a:avLst/>
          </a:prstGeom>
          <a:noFill/>
          <a:ln>
            <a:noFill/>
          </a:ln>
        </p:spPr>
        <p:txBody>
          <a:bodyPr anchorCtr="0" anchor="b" bIns="45700" lIns="0" spcFirstLastPara="1" rIns="0" wrap="square" tIns="45700">
            <a:normAutofit/>
          </a:bodyPr>
          <a:lstStyle>
            <a:lvl1pPr indent="-228600" lvl="0" marL="457200" algn="r">
              <a:lnSpc>
                <a:spcPct val="90000"/>
              </a:lnSpc>
              <a:spcBef>
                <a:spcPts val="1000"/>
              </a:spcBef>
              <a:spcAft>
                <a:spcPts val="0"/>
              </a:spcAft>
              <a:buSzPts val="1200"/>
              <a:buNone/>
              <a:defRPr b="1" i="0" sz="1200">
                <a:solidFill>
                  <a:schemeClr val="lt1"/>
                </a:solidFill>
                <a:latin typeface="Arial Black"/>
                <a:ea typeface="Arial Black"/>
                <a:cs typeface="Arial Black"/>
                <a:sym typeface="Arial Black"/>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g23f2355591d_1_4"/>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p:cSld name="Title">
    <p:bg>
      <p:bgPr>
        <a:solidFill>
          <a:schemeClr val="accent1"/>
        </a:solidFill>
      </p:bgPr>
    </p:bg>
    <p:spTree>
      <p:nvGrpSpPr>
        <p:cNvPr id="231" name="Shape 231"/>
        <p:cNvGrpSpPr/>
        <p:nvPr/>
      </p:nvGrpSpPr>
      <p:grpSpPr>
        <a:xfrm>
          <a:off x="0" y="0"/>
          <a:ext cx="0" cy="0"/>
          <a:chOff x="0" y="0"/>
          <a:chExt cx="0" cy="0"/>
        </a:xfrm>
      </p:grpSpPr>
      <p:pic>
        <p:nvPicPr>
          <p:cNvPr id="232" name="Google Shape;232;g23f2355591d_1_34"/>
          <p:cNvPicPr preferRelativeResize="0"/>
          <p:nvPr/>
        </p:nvPicPr>
        <p:blipFill rotWithShape="1">
          <a:blip r:embed="rId2">
            <a:alphaModFix amt="10000"/>
          </a:blip>
          <a:srcRect b="11950" l="0" r="31581" t="0"/>
          <a:stretch/>
        </p:blipFill>
        <p:spPr>
          <a:xfrm>
            <a:off x="6530645" y="821214"/>
            <a:ext cx="5661356" cy="6036786"/>
          </a:xfrm>
          <a:prstGeom prst="rect">
            <a:avLst/>
          </a:prstGeom>
          <a:noFill/>
          <a:ln>
            <a:noFill/>
          </a:ln>
        </p:spPr>
      </p:pic>
      <p:pic>
        <p:nvPicPr>
          <p:cNvPr descr="Center on Child Wellbeing and Trauma Logo" id="233" name="Google Shape;233;g23f2355591d_1_34"/>
          <p:cNvPicPr preferRelativeResize="0"/>
          <p:nvPr/>
        </p:nvPicPr>
        <p:blipFill rotWithShape="1">
          <a:blip r:embed="rId3">
            <a:alphaModFix/>
          </a:blip>
          <a:srcRect b="0" l="0" r="0" t="0"/>
          <a:stretch/>
        </p:blipFill>
        <p:spPr>
          <a:xfrm>
            <a:off x="369931" y="349706"/>
            <a:ext cx="5694540" cy="1129388"/>
          </a:xfrm>
          <a:prstGeom prst="rect">
            <a:avLst/>
          </a:prstGeom>
          <a:noFill/>
          <a:ln>
            <a:noFill/>
          </a:ln>
        </p:spPr>
      </p:pic>
      <p:sp>
        <p:nvSpPr>
          <p:cNvPr id="234" name="Google Shape;234;g23f2355591d_1_34"/>
          <p:cNvSpPr txBox="1"/>
          <p:nvPr>
            <p:ph type="ctrTitle"/>
          </p:nvPr>
        </p:nvSpPr>
        <p:spPr>
          <a:xfrm>
            <a:off x="761817" y="1644805"/>
            <a:ext cx="9144000" cy="200412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lt1"/>
              </a:buClr>
              <a:buSzPts val="4200"/>
              <a:buFont typeface="Arial Black"/>
              <a:buNone/>
              <a:defRPr b="1" i="0" sz="420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g23f2355591d_1_34"/>
          <p:cNvSpPr txBox="1"/>
          <p:nvPr>
            <p:ph idx="1" type="subTitle"/>
          </p:nvPr>
        </p:nvSpPr>
        <p:spPr>
          <a:xfrm>
            <a:off x="761817" y="3830879"/>
            <a:ext cx="9144000" cy="729331"/>
          </a:xfrm>
          <a:prstGeom prst="rect">
            <a:avLst/>
          </a:prstGeom>
          <a:noFill/>
          <a:ln>
            <a:noFill/>
          </a:ln>
        </p:spPr>
        <p:txBody>
          <a:bodyPr anchorCtr="0" anchor="t" bIns="45700" lIns="0" spcFirstLastPara="1" rIns="91425" wrap="square" tIns="45700">
            <a:normAutofit/>
          </a:bodyPr>
          <a:lstStyle>
            <a:lvl1pPr lvl="0" algn="l">
              <a:lnSpc>
                <a:spcPct val="90000"/>
              </a:lnSpc>
              <a:spcBef>
                <a:spcPts val="1000"/>
              </a:spcBef>
              <a:spcAft>
                <a:spcPts val="0"/>
              </a:spcAft>
              <a:buSzPts val="2800"/>
              <a:buNone/>
              <a:defRPr b="1" i="0" sz="28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6" name="Google Shape;236;g23f2355591d_1_34"/>
          <p:cNvSpPr txBox="1"/>
          <p:nvPr>
            <p:ph idx="2" type="body"/>
          </p:nvPr>
        </p:nvSpPr>
        <p:spPr>
          <a:xfrm>
            <a:off x="761817" y="5137199"/>
            <a:ext cx="3732212" cy="709613"/>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000"/>
              <a:buFont typeface="Arial"/>
              <a:buNone/>
              <a:defRPr sz="2000">
                <a:solidFill>
                  <a:schemeClr val="lt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g23f2355591d_1_34"/>
          <p:cNvSpPr txBox="1"/>
          <p:nvPr>
            <p:ph idx="3" type="body"/>
          </p:nvPr>
        </p:nvSpPr>
        <p:spPr>
          <a:xfrm>
            <a:off x="7087972" y="5137199"/>
            <a:ext cx="4463325" cy="709613"/>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000"/>
              <a:buFont typeface="Arial"/>
              <a:buNone/>
              <a:defRPr sz="2000">
                <a:solidFill>
                  <a:schemeClr val="lt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g23f2355591d_1_34"/>
          <p:cNvSpPr txBox="1"/>
          <p:nvPr>
            <p:ph idx="4" type="body"/>
          </p:nvPr>
        </p:nvSpPr>
        <p:spPr>
          <a:xfrm>
            <a:off x="761817" y="6306472"/>
            <a:ext cx="10789481" cy="551528"/>
          </a:xfrm>
          <a:prstGeom prst="rect">
            <a:avLst/>
          </a:prstGeom>
          <a:noFill/>
          <a:ln>
            <a:noFill/>
          </a:ln>
        </p:spPr>
        <p:txBody>
          <a:bodyPr anchorCtr="0" anchor="t" bIns="45700" lIns="0" spcFirstLastPara="1" rIns="0" wrap="square" tIns="45700">
            <a:normAutofit/>
          </a:bodyPr>
          <a:lstStyle>
            <a:lvl1pPr indent="-228600" lvl="0" marL="457200" algn="r">
              <a:lnSpc>
                <a:spcPct val="90000"/>
              </a:lnSpc>
              <a:spcBef>
                <a:spcPts val="1000"/>
              </a:spcBef>
              <a:spcAft>
                <a:spcPts val="0"/>
              </a:spcAft>
              <a:buSzPts val="1200"/>
              <a:buNone/>
              <a:defRPr b="1" i="0" sz="1200">
                <a:solidFill>
                  <a:schemeClr val="lt1"/>
                </a:solidFill>
                <a:latin typeface="Arial Black"/>
                <a:ea typeface="Arial Black"/>
                <a:cs typeface="Arial Black"/>
                <a:sym typeface="Arial Black"/>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39" name="Shape 239"/>
        <p:cNvGrpSpPr/>
        <p:nvPr/>
      </p:nvGrpSpPr>
      <p:grpSpPr>
        <a:xfrm>
          <a:off x="0" y="0"/>
          <a:ext cx="0" cy="0"/>
          <a:chOff x="0" y="0"/>
          <a:chExt cx="0" cy="0"/>
        </a:xfrm>
      </p:grpSpPr>
      <p:pic>
        <p:nvPicPr>
          <p:cNvPr id="240" name="Google Shape;240;g23f2355591d_1_42"/>
          <p:cNvPicPr preferRelativeResize="0"/>
          <p:nvPr/>
        </p:nvPicPr>
        <p:blipFill rotWithShape="1">
          <a:blip r:embed="rId2">
            <a:alphaModFix amt="10000"/>
          </a:blip>
          <a:srcRect b="11950" l="0" r="31581" t="0"/>
          <a:stretch/>
        </p:blipFill>
        <p:spPr>
          <a:xfrm>
            <a:off x="6530645" y="821214"/>
            <a:ext cx="5661356" cy="6036786"/>
          </a:xfrm>
          <a:prstGeom prst="rect">
            <a:avLst/>
          </a:prstGeom>
          <a:noFill/>
          <a:ln>
            <a:noFill/>
          </a:ln>
        </p:spPr>
      </p:pic>
      <p:pic>
        <p:nvPicPr>
          <p:cNvPr descr="Center on Child Wellbeing and Trauma Logo" id="241" name="Google Shape;241;g23f2355591d_1_42"/>
          <p:cNvPicPr preferRelativeResize="0"/>
          <p:nvPr/>
        </p:nvPicPr>
        <p:blipFill rotWithShape="1">
          <a:blip r:embed="rId3">
            <a:alphaModFix/>
          </a:blip>
          <a:srcRect b="0" l="0" r="0" t="0"/>
          <a:stretch/>
        </p:blipFill>
        <p:spPr>
          <a:xfrm>
            <a:off x="369930" y="399136"/>
            <a:ext cx="5694540" cy="996002"/>
          </a:xfrm>
          <a:prstGeom prst="rect">
            <a:avLst/>
          </a:prstGeom>
          <a:noFill/>
          <a:ln>
            <a:noFill/>
          </a:ln>
        </p:spPr>
      </p:pic>
      <p:sp>
        <p:nvSpPr>
          <p:cNvPr id="242" name="Google Shape;242;g23f2355591d_1_42"/>
          <p:cNvSpPr txBox="1"/>
          <p:nvPr>
            <p:ph type="ctrTitle"/>
          </p:nvPr>
        </p:nvSpPr>
        <p:spPr>
          <a:xfrm>
            <a:off x="761817" y="1644805"/>
            <a:ext cx="9144000" cy="200412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accent1"/>
              </a:buClr>
              <a:buSzPts val="4200"/>
              <a:buFont typeface="Arial Black"/>
              <a:buNone/>
              <a:defRPr b="1" i="0" sz="420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g23f2355591d_1_42"/>
          <p:cNvSpPr txBox="1"/>
          <p:nvPr>
            <p:ph idx="1" type="subTitle"/>
          </p:nvPr>
        </p:nvSpPr>
        <p:spPr>
          <a:xfrm>
            <a:off x="761817" y="3830879"/>
            <a:ext cx="9144000" cy="729331"/>
          </a:xfrm>
          <a:prstGeom prst="rect">
            <a:avLst/>
          </a:prstGeom>
          <a:noFill/>
          <a:ln>
            <a:noFill/>
          </a:ln>
        </p:spPr>
        <p:txBody>
          <a:bodyPr anchorCtr="0" anchor="t" bIns="45700" lIns="0" spcFirstLastPara="1" rIns="91425" wrap="square" tIns="45700">
            <a:normAutofit/>
          </a:bodyPr>
          <a:lstStyle>
            <a:lvl1pPr lvl="0" algn="l">
              <a:lnSpc>
                <a:spcPct val="90000"/>
              </a:lnSpc>
              <a:spcBef>
                <a:spcPts val="1000"/>
              </a:spcBef>
              <a:spcAft>
                <a:spcPts val="0"/>
              </a:spcAft>
              <a:buSzPts val="2800"/>
              <a:buNone/>
              <a:defRPr i="0" sz="2800">
                <a:solidFill>
                  <a:schemeClr val="dk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4" name="Google Shape;244;g23f2355591d_1_42"/>
          <p:cNvSpPr txBox="1"/>
          <p:nvPr>
            <p:ph idx="2" type="body"/>
          </p:nvPr>
        </p:nvSpPr>
        <p:spPr>
          <a:xfrm>
            <a:off x="761817" y="5137199"/>
            <a:ext cx="3732212" cy="709613"/>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000"/>
              <a:buFont typeface="Arial"/>
              <a:buNone/>
              <a:defRPr sz="2000">
                <a:solidFill>
                  <a:schemeClr val="dk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g23f2355591d_1_42"/>
          <p:cNvSpPr txBox="1"/>
          <p:nvPr>
            <p:ph idx="3" type="body"/>
          </p:nvPr>
        </p:nvSpPr>
        <p:spPr>
          <a:xfrm>
            <a:off x="7097304" y="5137199"/>
            <a:ext cx="4342210" cy="709613"/>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000"/>
              <a:buFont typeface="Arial"/>
              <a:buNone/>
              <a:defRPr sz="2000">
                <a:solidFill>
                  <a:schemeClr val="dk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g23f2355591d_1_42"/>
          <p:cNvSpPr txBox="1"/>
          <p:nvPr>
            <p:ph idx="4" type="body"/>
          </p:nvPr>
        </p:nvSpPr>
        <p:spPr>
          <a:xfrm>
            <a:off x="752486" y="6306472"/>
            <a:ext cx="10687028" cy="551528"/>
          </a:xfrm>
          <a:prstGeom prst="rect">
            <a:avLst/>
          </a:prstGeom>
          <a:noFill/>
          <a:ln>
            <a:noFill/>
          </a:ln>
        </p:spPr>
        <p:txBody>
          <a:bodyPr anchorCtr="0" anchor="t" bIns="45700" lIns="0" spcFirstLastPara="1" rIns="0" wrap="square" tIns="45700">
            <a:normAutofit/>
          </a:bodyPr>
          <a:lstStyle>
            <a:lvl1pPr indent="-228600" lvl="0" marL="457200" algn="r">
              <a:lnSpc>
                <a:spcPct val="90000"/>
              </a:lnSpc>
              <a:spcBef>
                <a:spcPts val="1000"/>
              </a:spcBef>
              <a:spcAft>
                <a:spcPts val="0"/>
              </a:spcAft>
              <a:buSzPts val="1200"/>
              <a:buNone/>
              <a:defRPr b="1" i="0" sz="1200">
                <a:solidFill>
                  <a:schemeClr val="dk1"/>
                </a:solidFill>
                <a:latin typeface="Arial Black"/>
                <a:ea typeface="Arial Black"/>
                <a:cs typeface="Arial Black"/>
                <a:sym typeface="Arial Black"/>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247" name="Shape 247"/>
        <p:cNvGrpSpPr/>
        <p:nvPr/>
      </p:nvGrpSpPr>
      <p:grpSpPr>
        <a:xfrm>
          <a:off x="0" y="0"/>
          <a:ext cx="0" cy="0"/>
          <a:chOff x="0" y="0"/>
          <a:chExt cx="0" cy="0"/>
        </a:xfrm>
      </p:grpSpPr>
      <p:sp>
        <p:nvSpPr>
          <p:cNvPr id="248" name="Google Shape;248;g23f2355591d_1_50"/>
          <p:cNvSpPr txBox="1"/>
          <p:nvPr>
            <p:ph type="ctrTitle"/>
          </p:nvPr>
        </p:nvSpPr>
        <p:spPr>
          <a:xfrm>
            <a:off x="1524000" y="371927"/>
            <a:ext cx="9144000" cy="238760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accent1"/>
              </a:buClr>
              <a:buSzPts val="5000"/>
              <a:buFont typeface="Arial Black"/>
              <a:buNone/>
              <a:defRPr b="1" i="0" sz="500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g23f2355591d_1_50"/>
          <p:cNvSpPr txBox="1"/>
          <p:nvPr>
            <p:ph idx="1" type="subTitle"/>
          </p:nvPr>
        </p:nvSpPr>
        <p:spPr>
          <a:xfrm>
            <a:off x="1524000" y="2941479"/>
            <a:ext cx="9144000" cy="729331"/>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SzPts val="3000"/>
              <a:buNone/>
              <a:defRPr i="0" sz="3000">
                <a:solidFill>
                  <a:schemeClr val="dk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Center on Child Wellbeing and Trauma Logo" id="250" name="Google Shape;250;g23f2355591d_1_50"/>
          <p:cNvPicPr preferRelativeResize="0"/>
          <p:nvPr/>
        </p:nvPicPr>
        <p:blipFill rotWithShape="1">
          <a:blip r:embed="rId2">
            <a:alphaModFix/>
          </a:blip>
          <a:srcRect b="0" l="2444" r="3071" t="0"/>
          <a:stretch/>
        </p:blipFill>
        <p:spPr>
          <a:xfrm>
            <a:off x="4926564" y="4374815"/>
            <a:ext cx="2341983" cy="1699092"/>
          </a:xfrm>
          <a:prstGeom prst="rect">
            <a:avLst/>
          </a:prstGeom>
          <a:noFill/>
          <a:ln>
            <a:noFill/>
          </a:ln>
        </p:spPr>
      </p:pic>
      <p:sp>
        <p:nvSpPr>
          <p:cNvPr id="251" name="Google Shape;251;g23f2355591d_1_50"/>
          <p:cNvSpPr txBox="1"/>
          <p:nvPr>
            <p:ph idx="2" type="body"/>
          </p:nvPr>
        </p:nvSpPr>
        <p:spPr>
          <a:xfrm>
            <a:off x="1524000" y="6306472"/>
            <a:ext cx="9144000" cy="551528"/>
          </a:xfrm>
          <a:prstGeom prst="rect">
            <a:avLst/>
          </a:prstGeom>
          <a:noFill/>
          <a:ln>
            <a:noFill/>
          </a:ln>
        </p:spPr>
        <p:txBody>
          <a:bodyPr anchorCtr="0" anchor="t" bIns="45700" lIns="0" spcFirstLastPara="1" rIns="91425" wrap="square" tIns="45700">
            <a:normAutofit/>
          </a:bodyPr>
          <a:lstStyle>
            <a:lvl1pPr indent="-228600" lvl="0" marL="457200" algn="ctr">
              <a:lnSpc>
                <a:spcPct val="90000"/>
              </a:lnSpc>
              <a:spcBef>
                <a:spcPts val="1000"/>
              </a:spcBef>
              <a:spcAft>
                <a:spcPts val="0"/>
              </a:spcAft>
              <a:buSzPts val="1200"/>
              <a:buNone/>
              <a:defRPr b="1" i="0" sz="1200">
                <a:solidFill>
                  <a:schemeClr val="dk1"/>
                </a:solidFill>
                <a:latin typeface="Arial Black"/>
                <a:ea typeface="Arial Black"/>
                <a:cs typeface="Arial Black"/>
                <a:sym typeface="Arial Black"/>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252" name="Shape 252"/>
        <p:cNvGrpSpPr/>
        <p:nvPr/>
      </p:nvGrpSpPr>
      <p:grpSpPr>
        <a:xfrm>
          <a:off x="0" y="0"/>
          <a:ext cx="0" cy="0"/>
          <a:chOff x="0" y="0"/>
          <a:chExt cx="0" cy="0"/>
        </a:xfrm>
      </p:grpSpPr>
      <p:pic>
        <p:nvPicPr>
          <p:cNvPr descr="Center on Child Wellbeing and Trauma Logo" id="253" name="Google Shape;253;g23f2355591d_1_55"/>
          <p:cNvPicPr preferRelativeResize="0"/>
          <p:nvPr/>
        </p:nvPicPr>
        <p:blipFill rotWithShape="1">
          <a:blip r:embed="rId2">
            <a:alphaModFix/>
          </a:blip>
          <a:srcRect b="0" l="0" r="0" t="0"/>
          <a:stretch/>
        </p:blipFill>
        <p:spPr>
          <a:xfrm>
            <a:off x="369930" y="399136"/>
            <a:ext cx="5694540" cy="996002"/>
          </a:xfrm>
          <a:prstGeom prst="rect">
            <a:avLst/>
          </a:prstGeom>
          <a:noFill/>
          <a:ln>
            <a:noFill/>
          </a:ln>
        </p:spPr>
      </p:pic>
      <p:sp>
        <p:nvSpPr>
          <p:cNvPr id="254" name="Google Shape;254;g23f2355591d_1_55"/>
          <p:cNvSpPr txBox="1"/>
          <p:nvPr>
            <p:ph type="ctrTitle"/>
          </p:nvPr>
        </p:nvSpPr>
        <p:spPr>
          <a:xfrm>
            <a:off x="1524000" y="1654618"/>
            <a:ext cx="9144000" cy="238760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accent1"/>
              </a:buClr>
              <a:buSzPts val="5000"/>
              <a:buFont typeface="Arial Black"/>
              <a:buNone/>
              <a:defRPr b="1" i="0" sz="500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g23f2355591d_1_55"/>
          <p:cNvSpPr txBox="1"/>
          <p:nvPr>
            <p:ph idx="1" type="subTitle"/>
          </p:nvPr>
        </p:nvSpPr>
        <p:spPr>
          <a:xfrm>
            <a:off x="1524000" y="4224170"/>
            <a:ext cx="9144000" cy="729331"/>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SzPts val="3000"/>
              <a:buNone/>
              <a:defRPr i="0" sz="3000">
                <a:solidFill>
                  <a:schemeClr val="dk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descr="Massachusetts Office of the Child Advocate logo" id="256" name="Google Shape;256;g23f2355591d_1_55"/>
          <p:cNvSpPr/>
          <p:nvPr/>
        </p:nvSpPr>
        <p:spPr>
          <a:xfrm>
            <a:off x="405365" y="5572838"/>
            <a:ext cx="1768600" cy="88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UMass Chan Medical School Commonwealth Medicine logo" id="257" name="Google Shape;257;g23f2355591d_1_55"/>
          <p:cNvPicPr preferRelativeResize="0"/>
          <p:nvPr/>
        </p:nvPicPr>
        <p:blipFill rotWithShape="1">
          <a:blip r:embed="rId3">
            <a:alphaModFix/>
          </a:blip>
          <a:srcRect b="0" l="0" r="0" t="0"/>
          <a:stretch/>
        </p:blipFill>
        <p:spPr>
          <a:xfrm>
            <a:off x="2524196" y="5572838"/>
            <a:ext cx="1709761" cy="907584"/>
          </a:xfrm>
          <a:prstGeom prst="rect">
            <a:avLst/>
          </a:prstGeom>
          <a:noFill/>
          <a:ln>
            <a:noFill/>
          </a:ln>
        </p:spPr>
      </p:pic>
      <p:sp>
        <p:nvSpPr>
          <p:cNvPr id="258" name="Google Shape;258;g23f2355591d_1_55"/>
          <p:cNvSpPr txBox="1"/>
          <p:nvPr>
            <p:ph idx="2" type="body"/>
          </p:nvPr>
        </p:nvSpPr>
        <p:spPr>
          <a:xfrm>
            <a:off x="8812924" y="6255673"/>
            <a:ext cx="2921876" cy="551528"/>
          </a:xfrm>
          <a:prstGeom prst="rect">
            <a:avLst/>
          </a:prstGeom>
          <a:noFill/>
          <a:ln>
            <a:noFill/>
          </a:ln>
        </p:spPr>
        <p:txBody>
          <a:bodyPr anchorCtr="0" anchor="t" bIns="45700" lIns="0" spcFirstLastPara="1" rIns="0" wrap="square" tIns="45700">
            <a:normAutofit/>
          </a:bodyPr>
          <a:lstStyle>
            <a:lvl1pPr indent="-228600" lvl="0" marL="457200" algn="r">
              <a:lnSpc>
                <a:spcPct val="90000"/>
              </a:lnSpc>
              <a:spcBef>
                <a:spcPts val="1000"/>
              </a:spcBef>
              <a:spcAft>
                <a:spcPts val="0"/>
              </a:spcAft>
              <a:buSzPts val="1200"/>
              <a:buNone/>
              <a:defRPr b="1" i="0" sz="1200">
                <a:solidFill>
                  <a:schemeClr val="dk1"/>
                </a:solidFill>
                <a:latin typeface="Arial Black"/>
                <a:ea typeface="Arial Black"/>
                <a:cs typeface="Arial Black"/>
                <a:sym typeface="Arial Black"/>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
  <p:cSld name="SectionDivider">
    <p:spTree>
      <p:nvGrpSpPr>
        <p:cNvPr id="259" name="Shape 259"/>
        <p:cNvGrpSpPr/>
        <p:nvPr/>
      </p:nvGrpSpPr>
      <p:grpSpPr>
        <a:xfrm>
          <a:off x="0" y="0"/>
          <a:ext cx="0" cy="0"/>
          <a:chOff x="0" y="0"/>
          <a:chExt cx="0" cy="0"/>
        </a:xfrm>
      </p:grpSpPr>
      <p:sp>
        <p:nvSpPr>
          <p:cNvPr id="260" name="Google Shape;260;g23f2355591d_1_62"/>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61" name="Google Shape;261;g23f2355591d_1_62"/>
          <p:cNvPicPr preferRelativeResize="0"/>
          <p:nvPr/>
        </p:nvPicPr>
        <p:blipFill rotWithShape="1">
          <a:blip r:embed="rId2">
            <a:alphaModFix amt="10000"/>
          </a:blip>
          <a:srcRect b="11950" l="0" r="31581" t="0"/>
          <a:stretch/>
        </p:blipFill>
        <p:spPr>
          <a:xfrm>
            <a:off x="6530645" y="821214"/>
            <a:ext cx="5661356" cy="6036786"/>
          </a:xfrm>
          <a:prstGeom prst="rect">
            <a:avLst/>
          </a:prstGeom>
          <a:noFill/>
          <a:ln>
            <a:noFill/>
          </a:ln>
        </p:spPr>
      </p:pic>
      <p:sp>
        <p:nvSpPr>
          <p:cNvPr id="262" name="Google Shape;262;g23f2355591d_1_62"/>
          <p:cNvSpPr txBox="1"/>
          <p:nvPr>
            <p:ph type="ctrTitle"/>
          </p:nvPr>
        </p:nvSpPr>
        <p:spPr>
          <a:xfrm>
            <a:off x="457200" y="1616978"/>
            <a:ext cx="11277600" cy="1995661"/>
          </a:xfrm>
          <a:prstGeom prst="rect">
            <a:avLst/>
          </a:prstGeom>
          <a:noFill/>
          <a:ln>
            <a:noFill/>
          </a:ln>
        </p:spPr>
        <p:txBody>
          <a:bodyPr anchorCtr="0" anchor="b" bIns="45700" lIns="0" spcFirstLastPara="1" rIns="91425" wrap="square" tIns="45700">
            <a:noAutofit/>
          </a:bodyPr>
          <a:lstStyle>
            <a:lvl1pPr lvl="0" algn="ctr">
              <a:lnSpc>
                <a:spcPct val="90000"/>
              </a:lnSpc>
              <a:spcBef>
                <a:spcPts val="0"/>
              </a:spcBef>
              <a:spcAft>
                <a:spcPts val="0"/>
              </a:spcAft>
              <a:buClr>
                <a:schemeClr val="lt1"/>
              </a:buClr>
              <a:buSzPts val="4200"/>
              <a:buFont typeface="Arial Black"/>
              <a:buNone/>
              <a:defRPr b="1" i="0" sz="420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Center on Child Wellbeing and Trauma Logo" id="263" name="Google Shape;263;g23f2355591d_1_62"/>
          <p:cNvSpPr/>
          <p:nvPr/>
        </p:nvSpPr>
        <p:spPr>
          <a:xfrm>
            <a:off x="401460" y="5787025"/>
            <a:ext cx="3659020" cy="726239"/>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3f2355591d_1_62"/>
          <p:cNvSpPr txBox="1"/>
          <p:nvPr/>
        </p:nvSpPr>
        <p:spPr>
          <a:xfrm>
            <a:off x="8991600" y="6168463"/>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lt1"/>
                </a:solidFill>
                <a:latin typeface="Arial"/>
                <a:ea typeface="Arial"/>
                <a:cs typeface="Arial"/>
                <a:sym typeface="Arial"/>
              </a:rPr>
              <a:t>‹#›</a:t>
            </a:fld>
            <a:endParaRPr b="0" i="0" sz="16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ist+Object No BG" showMasterSp="0">
  <p:cSld name="1_List+Object No BG">
    <p:spTree>
      <p:nvGrpSpPr>
        <p:cNvPr id="33" name="Shape 33"/>
        <p:cNvGrpSpPr/>
        <p:nvPr/>
      </p:nvGrpSpPr>
      <p:grpSpPr>
        <a:xfrm>
          <a:off x="0" y="0"/>
          <a:ext cx="0" cy="0"/>
          <a:chOff x="0" y="0"/>
          <a:chExt cx="0" cy="0"/>
        </a:xfrm>
      </p:grpSpPr>
      <p:sp>
        <p:nvSpPr>
          <p:cNvPr id="34" name="Google Shape;34;p12"/>
          <p:cNvSpPr txBox="1"/>
          <p:nvPr>
            <p:ph type="title"/>
          </p:nvPr>
        </p:nvSpPr>
        <p:spPr>
          <a:xfrm>
            <a:off x="457202" y="457199"/>
            <a:ext cx="5638798" cy="1236133"/>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3600"/>
              <a:buFont typeface="Arial Black"/>
              <a:buNone/>
              <a:defRPr b="1" i="0" sz="360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2"/>
          <p:cNvSpPr txBox="1"/>
          <p:nvPr>
            <p:ph idx="1" type="body"/>
          </p:nvPr>
        </p:nvSpPr>
        <p:spPr>
          <a:xfrm>
            <a:off x="457202" y="1828800"/>
            <a:ext cx="5638798" cy="3166712"/>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SzPts val="2000"/>
              <a:buNone/>
              <a:defRPr sz="20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6" name="Google Shape;36;p12"/>
          <p:cNvSpPr txBox="1"/>
          <p:nvPr>
            <p:ph idx="2" type="body"/>
          </p:nvPr>
        </p:nvSpPr>
        <p:spPr>
          <a:xfrm>
            <a:off x="6690511" y="457200"/>
            <a:ext cx="5044289" cy="5499980"/>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37" name="Google Shape;37;p12"/>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38" name="Google Shape;38;p12"/>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Divider">
  <p:cSld name="1_SectionDivider">
    <p:bg>
      <p:bgPr>
        <a:solidFill>
          <a:schemeClr val="lt1"/>
        </a:solidFill>
      </p:bgPr>
    </p:bg>
    <p:spTree>
      <p:nvGrpSpPr>
        <p:cNvPr id="265" name="Shape 265"/>
        <p:cNvGrpSpPr/>
        <p:nvPr/>
      </p:nvGrpSpPr>
      <p:grpSpPr>
        <a:xfrm>
          <a:off x="0" y="0"/>
          <a:ext cx="0" cy="0"/>
          <a:chOff x="0" y="0"/>
          <a:chExt cx="0" cy="0"/>
        </a:xfrm>
      </p:grpSpPr>
      <p:sp>
        <p:nvSpPr>
          <p:cNvPr id="266" name="Google Shape;266;g23f2355591d_1_68"/>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67" name="Google Shape;267;g23f2355591d_1_68"/>
          <p:cNvPicPr preferRelativeResize="0"/>
          <p:nvPr/>
        </p:nvPicPr>
        <p:blipFill rotWithShape="1">
          <a:blip r:embed="rId2">
            <a:alphaModFix amt="10000"/>
          </a:blip>
          <a:srcRect b="11950" l="0" r="31581" t="0"/>
          <a:stretch/>
        </p:blipFill>
        <p:spPr>
          <a:xfrm>
            <a:off x="6530645" y="821214"/>
            <a:ext cx="5661356" cy="6036786"/>
          </a:xfrm>
          <a:prstGeom prst="rect">
            <a:avLst/>
          </a:prstGeom>
          <a:noFill/>
          <a:ln>
            <a:noFill/>
          </a:ln>
        </p:spPr>
      </p:pic>
      <p:sp>
        <p:nvSpPr>
          <p:cNvPr id="268" name="Google Shape;268;g23f2355591d_1_68"/>
          <p:cNvSpPr txBox="1"/>
          <p:nvPr>
            <p:ph type="ctrTitle"/>
          </p:nvPr>
        </p:nvSpPr>
        <p:spPr>
          <a:xfrm>
            <a:off x="457200" y="1616978"/>
            <a:ext cx="11277600" cy="1995661"/>
          </a:xfrm>
          <a:prstGeom prst="rect">
            <a:avLst/>
          </a:prstGeom>
          <a:noFill/>
          <a:ln>
            <a:noFill/>
          </a:ln>
        </p:spPr>
        <p:txBody>
          <a:bodyPr anchorCtr="0" anchor="b" bIns="45700" lIns="0" spcFirstLastPara="1" rIns="91425" wrap="square" tIns="45700">
            <a:noAutofit/>
          </a:bodyPr>
          <a:lstStyle>
            <a:lvl1pPr lvl="0" algn="ctr">
              <a:lnSpc>
                <a:spcPct val="90000"/>
              </a:lnSpc>
              <a:spcBef>
                <a:spcPts val="0"/>
              </a:spcBef>
              <a:spcAft>
                <a:spcPts val="0"/>
              </a:spcAft>
              <a:buClr>
                <a:schemeClr val="lt1"/>
              </a:buClr>
              <a:buSzPts val="4200"/>
              <a:buFont typeface="Arial Black"/>
              <a:buNone/>
              <a:defRPr b="1" i="0" sz="420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Center on Child Wellbeing and Trauma Logo" id="269" name="Google Shape;269;g23f2355591d_1_68"/>
          <p:cNvSpPr/>
          <p:nvPr/>
        </p:nvSpPr>
        <p:spPr>
          <a:xfrm>
            <a:off x="401460" y="5787025"/>
            <a:ext cx="3659020" cy="726239"/>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3f2355591d_1_68"/>
          <p:cNvSpPr txBox="1"/>
          <p:nvPr/>
        </p:nvSpPr>
        <p:spPr>
          <a:xfrm>
            <a:off x="8991600" y="6168463"/>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lt1"/>
                </a:solidFill>
                <a:latin typeface="Arial"/>
                <a:ea typeface="Arial"/>
                <a:cs typeface="Arial"/>
                <a:sym typeface="Arial"/>
              </a:rPr>
              <a:t>‹#›</a:t>
            </a:fld>
            <a:endParaRPr b="0" i="0" sz="16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Divider">
  <p:cSld name="2_SectionDivider">
    <p:spTree>
      <p:nvGrpSpPr>
        <p:cNvPr id="271" name="Shape 271"/>
        <p:cNvGrpSpPr/>
        <p:nvPr/>
      </p:nvGrpSpPr>
      <p:grpSpPr>
        <a:xfrm>
          <a:off x="0" y="0"/>
          <a:ext cx="0" cy="0"/>
          <a:chOff x="0" y="0"/>
          <a:chExt cx="0" cy="0"/>
        </a:xfrm>
      </p:grpSpPr>
      <p:sp>
        <p:nvSpPr>
          <p:cNvPr id="272" name="Google Shape;272;g23f2355591d_1_74"/>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73" name="Google Shape;273;g23f2355591d_1_74"/>
          <p:cNvPicPr preferRelativeResize="0"/>
          <p:nvPr/>
        </p:nvPicPr>
        <p:blipFill rotWithShape="1">
          <a:blip r:embed="rId2">
            <a:alphaModFix amt="10000"/>
          </a:blip>
          <a:srcRect b="11950" l="0" r="31581" t="0"/>
          <a:stretch/>
        </p:blipFill>
        <p:spPr>
          <a:xfrm>
            <a:off x="6530645" y="821214"/>
            <a:ext cx="5661356" cy="6036786"/>
          </a:xfrm>
          <a:prstGeom prst="rect">
            <a:avLst/>
          </a:prstGeom>
          <a:noFill/>
          <a:ln>
            <a:noFill/>
          </a:ln>
        </p:spPr>
      </p:pic>
      <p:sp>
        <p:nvSpPr>
          <p:cNvPr id="274" name="Google Shape;274;g23f2355591d_1_74"/>
          <p:cNvSpPr txBox="1"/>
          <p:nvPr>
            <p:ph type="ctrTitle"/>
          </p:nvPr>
        </p:nvSpPr>
        <p:spPr>
          <a:xfrm>
            <a:off x="457200" y="1616978"/>
            <a:ext cx="11277600" cy="1995661"/>
          </a:xfrm>
          <a:prstGeom prst="rect">
            <a:avLst/>
          </a:prstGeom>
          <a:noFill/>
          <a:ln>
            <a:noFill/>
          </a:ln>
        </p:spPr>
        <p:txBody>
          <a:bodyPr anchorCtr="0" anchor="b" bIns="45700" lIns="0" spcFirstLastPara="1" rIns="91425" wrap="square" tIns="45700">
            <a:noAutofit/>
          </a:bodyPr>
          <a:lstStyle>
            <a:lvl1pPr lvl="0" algn="ctr">
              <a:lnSpc>
                <a:spcPct val="90000"/>
              </a:lnSpc>
              <a:spcBef>
                <a:spcPts val="0"/>
              </a:spcBef>
              <a:spcAft>
                <a:spcPts val="0"/>
              </a:spcAft>
              <a:buClr>
                <a:schemeClr val="lt1"/>
              </a:buClr>
              <a:buSzPts val="4200"/>
              <a:buFont typeface="Arial Black"/>
              <a:buNone/>
              <a:defRPr b="1" i="0" sz="420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Center on Child Wellbeing and Trauma Logo" id="275" name="Google Shape;275;g23f2355591d_1_74"/>
          <p:cNvSpPr/>
          <p:nvPr/>
        </p:nvSpPr>
        <p:spPr>
          <a:xfrm>
            <a:off x="401460" y="5787025"/>
            <a:ext cx="3659020" cy="726239"/>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3f2355591d_1_74"/>
          <p:cNvSpPr txBox="1"/>
          <p:nvPr/>
        </p:nvSpPr>
        <p:spPr>
          <a:xfrm>
            <a:off x="8991600" y="6168463"/>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lt1"/>
                </a:solidFill>
                <a:latin typeface="Arial"/>
                <a:ea typeface="Arial"/>
                <a:cs typeface="Arial"/>
                <a:sym typeface="Arial"/>
              </a:rPr>
              <a:t>‹#›</a:t>
            </a:fld>
            <a:endParaRPr b="0" i="0" sz="16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bullets">
  <p:cSld name="Layout - bullets">
    <p:spTree>
      <p:nvGrpSpPr>
        <p:cNvPr id="277" name="Shape 277"/>
        <p:cNvGrpSpPr/>
        <p:nvPr/>
      </p:nvGrpSpPr>
      <p:grpSpPr>
        <a:xfrm>
          <a:off x="0" y="0"/>
          <a:ext cx="0" cy="0"/>
          <a:chOff x="0" y="0"/>
          <a:chExt cx="0" cy="0"/>
        </a:xfrm>
      </p:grpSpPr>
      <p:sp>
        <p:nvSpPr>
          <p:cNvPr id="278" name="Google Shape;278;g23f2355591d_1_80"/>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g23f2355591d_1_80"/>
          <p:cNvSpPr txBox="1"/>
          <p:nvPr>
            <p:ph idx="1" type="body"/>
          </p:nvPr>
        </p:nvSpPr>
        <p:spPr>
          <a:xfrm>
            <a:off x="457200" y="1828800"/>
            <a:ext cx="112776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280" name="Google Shape;280;g23f2355591d_1_80"/>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281" name="Google Shape;281;g23f2355591d_1_80"/>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 bullets No BG" showMasterSp="0">
  <p:cSld name="1_Layout - bullets No BG">
    <p:spTree>
      <p:nvGrpSpPr>
        <p:cNvPr id="282" name="Shape 282"/>
        <p:cNvGrpSpPr/>
        <p:nvPr/>
      </p:nvGrpSpPr>
      <p:grpSpPr>
        <a:xfrm>
          <a:off x="0" y="0"/>
          <a:ext cx="0" cy="0"/>
          <a:chOff x="0" y="0"/>
          <a:chExt cx="0" cy="0"/>
        </a:xfrm>
      </p:grpSpPr>
      <p:sp>
        <p:nvSpPr>
          <p:cNvPr id="283" name="Google Shape;283;g23f2355591d_1_85"/>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g23f2355591d_1_85"/>
          <p:cNvSpPr txBox="1"/>
          <p:nvPr>
            <p:ph idx="1" type="body"/>
          </p:nvPr>
        </p:nvSpPr>
        <p:spPr>
          <a:xfrm>
            <a:off x="457200" y="1828800"/>
            <a:ext cx="112776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285" name="Google Shape;285;g23f2355591d_1_85"/>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286" name="Google Shape;286;g23f2355591d_1_85"/>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 Text+bullets">
  <p:cSld name="1_Layout - Text+bullets">
    <p:spTree>
      <p:nvGrpSpPr>
        <p:cNvPr id="287" name="Shape 287"/>
        <p:cNvGrpSpPr/>
        <p:nvPr/>
      </p:nvGrpSpPr>
      <p:grpSpPr>
        <a:xfrm>
          <a:off x="0" y="0"/>
          <a:ext cx="0" cy="0"/>
          <a:chOff x="0" y="0"/>
          <a:chExt cx="0" cy="0"/>
        </a:xfrm>
      </p:grpSpPr>
      <p:sp>
        <p:nvSpPr>
          <p:cNvPr id="288" name="Google Shape;288;g23f2355591d_1_90"/>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g23f2355591d_1_90"/>
          <p:cNvSpPr txBox="1"/>
          <p:nvPr>
            <p:ph idx="1" type="body"/>
          </p:nvPr>
        </p:nvSpPr>
        <p:spPr>
          <a:xfrm>
            <a:off x="457200" y="1828800"/>
            <a:ext cx="5364163" cy="3236913"/>
          </a:xfrm>
          <a:prstGeom prst="rect">
            <a:avLst/>
          </a:prstGeom>
          <a:noFill/>
          <a:ln>
            <a:noFill/>
          </a:ln>
        </p:spPr>
        <p:txBody>
          <a:bodyPr anchorCtr="0" anchor="t" bIns="45700" lIns="0" spcFirstLastPara="1" rIns="91425" wrap="square" tIns="0">
            <a:normAutofit/>
          </a:bodyPr>
          <a:lstStyle>
            <a:lvl1pPr indent="-228600" lvl="0" marL="457200" algn="l">
              <a:lnSpc>
                <a:spcPct val="10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g23f2355591d_1_90"/>
          <p:cNvSpPr txBox="1"/>
          <p:nvPr>
            <p:ph idx="2" type="body"/>
          </p:nvPr>
        </p:nvSpPr>
        <p:spPr>
          <a:xfrm>
            <a:off x="6096000" y="1828800"/>
            <a:ext cx="56388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291" name="Google Shape;291;g23f2355591d_1_90"/>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292" name="Google Shape;292;g23f2355591d_1_90"/>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yout - Text+bullets" showMasterSp="0">
  <p:cSld name="2_Layout - Text+bullets">
    <p:spTree>
      <p:nvGrpSpPr>
        <p:cNvPr id="293" name="Shape 293"/>
        <p:cNvGrpSpPr/>
        <p:nvPr/>
      </p:nvGrpSpPr>
      <p:grpSpPr>
        <a:xfrm>
          <a:off x="0" y="0"/>
          <a:ext cx="0" cy="0"/>
          <a:chOff x="0" y="0"/>
          <a:chExt cx="0" cy="0"/>
        </a:xfrm>
      </p:grpSpPr>
      <p:sp>
        <p:nvSpPr>
          <p:cNvPr id="294" name="Google Shape;294;g23f2355591d_1_96"/>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g23f2355591d_1_96"/>
          <p:cNvSpPr txBox="1"/>
          <p:nvPr>
            <p:ph idx="1" type="body"/>
          </p:nvPr>
        </p:nvSpPr>
        <p:spPr>
          <a:xfrm>
            <a:off x="457200" y="1828800"/>
            <a:ext cx="5364163" cy="3236913"/>
          </a:xfrm>
          <a:prstGeom prst="rect">
            <a:avLst/>
          </a:prstGeom>
          <a:noFill/>
          <a:ln>
            <a:noFill/>
          </a:ln>
        </p:spPr>
        <p:txBody>
          <a:bodyPr anchorCtr="0" anchor="t" bIns="45700" lIns="0" spcFirstLastPara="1" rIns="91425" wrap="square" tIns="0">
            <a:normAutofit/>
          </a:bodyPr>
          <a:lstStyle>
            <a:lvl1pPr indent="-228600" lvl="0" marL="457200" algn="l">
              <a:lnSpc>
                <a:spcPct val="10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g23f2355591d_1_96"/>
          <p:cNvSpPr txBox="1"/>
          <p:nvPr>
            <p:ph idx="2" type="body"/>
          </p:nvPr>
        </p:nvSpPr>
        <p:spPr>
          <a:xfrm>
            <a:off x="6096000" y="1828800"/>
            <a:ext cx="56388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297" name="Google Shape;297;g23f2355591d_1_96"/>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298" name="Google Shape;298;g23f2355591d_1_96"/>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Bullets+Table blank BG" showMasterSp="0">
  <p:cSld name="Layout - Bullets+Table blank BG">
    <p:spTree>
      <p:nvGrpSpPr>
        <p:cNvPr id="299" name="Shape 299"/>
        <p:cNvGrpSpPr/>
        <p:nvPr/>
      </p:nvGrpSpPr>
      <p:grpSpPr>
        <a:xfrm>
          <a:off x="0" y="0"/>
          <a:ext cx="0" cy="0"/>
          <a:chOff x="0" y="0"/>
          <a:chExt cx="0" cy="0"/>
        </a:xfrm>
      </p:grpSpPr>
      <p:sp>
        <p:nvSpPr>
          <p:cNvPr id="300" name="Google Shape;300;g23f2355591d_1_102"/>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g23f2355591d_1_102"/>
          <p:cNvSpPr txBox="1"/>
          <p:nvPr>
            <p:ph idx="1" type="body"/>
          </p:nvPr>
        </p:nvSpPr>
        <p:spPr>
          <a:xfrm>
            <a:off x="457200" y="1828800"/>
            <a:ext cx="56388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302" name="Google Shape;302;g23f2355591d_1_102"/>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303" name="Google Shape;303;g23f2355591d_1_102"/>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 Horiz Bars+Bullets" showMasterSp="0">
  <p:cSld name="1_Layout - Horiz Bars+Bullets">
    <p:spTree>
      <p:nvGrpSpPr>
        <p:cNvPr id="304" name="Shape 304"/>
        <p:cNvGrpSpPr/>
        <p:nvPr/>
      </p:nvGrpSpPr>
      <p:grpSpPr>
        <a:xfrm>
          <a:off x="0" y="0"/>
          <a:ext cx="0" cy="0"/>
          <a:chOff x="0" y="0"/>
          <a:chExt cx="0" cy="0"/>
        </a:xfrm>
      </p:grpSpPr>
      <p:sp>
        <p:nvSpPr>
          <p:cNvPr id="305" name="Google Shape;305;g23f2355591d_1_107"/>
          <p:cNvSpPr txBox="1"/>
          <p:nvPr>
            <p:ph type="title"/>
          </p:nvPr>
        </p:nvSpPr>
        <p:spPr>
          <a:xfrm>
            <a:off x="457200" y="457199"/>
            <a:ext cx="11277599" cy="817847"/>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g23f2355591d_1_107"/>
          <p:cNvSpPr txBox="1"/>
          <p:nvPr>
            <p:ph idx="1" type="body"/>
          </p:nvPr>
        </p:nvSpPr>
        <p:spPr>
          <a:xfrm>
            <a:off x="0" y="1112970"/>
            <a:ext cx="12192000" cy="457200"/>
          </a:xfrm>
          <a:prstGeom prst="rect">
            <a:avLst/>
          </a:prstGeom>
          <a:solidFill>
            <a:schemeClr val="accent1"/>
          </a:solidFill>
          <a:ln>
            <a:noFill/>
          </a:ln>
        </p:spPr>
        <p:txBody>
          <a:bodyPr anchorCtr="0" anchor="ctr" bIns="0" lIns="457200" spcFirstLastPara="1" rIns="457200" wrap="square" tIns="0">
            <a:normAutofit/>
          </a:bodyPr>
          <a:lstStyle>
            <a:lvl1pPr indent="-228600" lvl="0" marL="457200" algn="ctr">
              <a:lnSpc>
                <a:spcPct val="90000"/>
              </a:lnSpc>
              <a:spcBef>
                <a:spcPts val="1000"/>
              </a:spcBef>
              <a:spcAft>
                <a:spcPts val="0"/>
              </a:spcAft>
              <a:buSzPts val="2400"/>
              <a:buFont typeface="Arial"/>
              <a:buNone/>
              <a:defRPr b="1" sz="2400">
                <a:solidFill>
                  <a:schemeClr val="lt1"/>
                </a:solidFill>
              </a:defRPr>
            </a:lvl1pPr>
            <a:lvl2pPr indent="-228600" lvl="1" marL="914400" algn="l">
              <a:lnSpc>
                <a:spcPct val="90000"/>
              </a:lnSpc>
              <a:spcBef>
                <a:spcPts val="500"/>
              </a:spcBef>
              <a:spcAft>
                <a:spcPts val="0"/>
              </a:spcAft>
              <a:buSzPts val="2200"/>
              <a:buFont typeface="Arial"/>
              <a:buNone/>
              <a:defRPr>
                <a:solidFill>
                  <a:schemeClr val="lt1"/>
                </a:solidFill>
              </a:defRPr>
            </a:lvl2pPr>
            <a:lvl3pPr indent="-228600" lvl="2" marL="1371600" algn="l">
              <a:lnSpc>
                <a:spcPct val="90000"/>
              </a:lnSpc>
              <a:spcBef>
                <a:spcPts val="500"/>
              </a:spcBef>
              <a:spcAft>
                <a:spcPts val="0"/>
              </a:spcAft>
              <a:buSzPts val="2000"/>
              <a:buFont typeface="Arial"/>
              <a:buNone/>
              <a:defRPr>
                <a:solidFill>
                  <a:schemeClr val="lt1"/>
                </a:solidFill>
              </a:defRPr>
            </a:lvl3pPr>
            <a:lvl4pPr indent="-228600" lvl="3" marL="1828800" algn="l">
              <a:lnSpc>
                <a:spcPct val="90000"/>
              </a:lnSpc>
              <a:spcBef>
                <a:spcPts val="500"/>
              </a:spcBef>
              <a:spcAft>
                <a:spcPts val="0"/>
              </a:spcAft>
              <a:buSzPts val="1800"/>
              <a:buFont typeface="Arial"/>
              <a:buNone/>
              <a:defRPr>
                <a:solidFill>
                  <a:schemeClr val="lt1"/>
                </a:solidFill>
              </a:defRPr>
            </a:lvl4pPr>
            <a:lvl5pPr indent="-228600" lvl="4" marL="2286000" algn="l">
              <a:lnSpc>
                <a:spcPct val="90000"/>
              </a:lnSpc>
              <a:spcBef>
                <a:spcPts val="500"/>
              </a:spcBef>
              <a:spcAft>
                <a:spcPts val="0"/>
              </a:spcAft>
              <a:buSzPts val="1600"/>
              <a:buFont typeface="Arial"/>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g23f2355591d_1_107"/>
          <p:cNvSpPr txBox="1"/>
          <p:nvPr>
            <p:ph idx="2" type="body"/>
          </p:nvPr>
        </p:nvSpPr>
        <p:spPr>
          <a:xfrm>
            <a:off x="457200" y="1828800"/>
            <a:ext cx="11277600" cy="3236913"/>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g23f2355591d_1_107"/>
          <p:cNvSpPr txBox="1"/>
          <p:nvPr>
            <p:ph idx="3" type="body"/>
          </p:nvPr>
        </p:nvSpPr>
        <p:spPr>
          <a:xfrm>
            <a:off x="0" y="5287830"/>
            <a:ext cx="12192000" cy="457200"/>
          </a:xfrm>
          <a:prstGeom prst="rect">
            <a:avLst/>
          </a:prstGeom>
          <a:solidFill>
            <a:schemeClr val="accent2"/>
          </a:solidFill>
          <a:ln>
            <a:noFill/>
          </a:ln>
        </p:spPr>
        <p:txBody>
          <a:bodyPr anchorCtr="0" anchor="ctr" bIns="0" lIns="457200" spcFirstLastPara="1" rIns="457200" wrap="square" tIns="0">
            <a:normAutofit/>
          </a:bodyPr>
          <a:lstStyle>
            <a:lvl1pPr indent="-228600" lvl="0" marL="457200" algn="ctr">
              <a:lnSpc>
                <a:spcPct val="90000"/>
              </a:lnSpc>
              <a:spcBef>
                <a:spcPts val="1000"/>
              </a:spcBef>
              <a:spcAft>
                <a:spcPts val="0"/>
              </a:spcAft>
              <a:buSzPts val="2400"/>
              <a:buFont typeface="Arial"/>
              <a:buNone/>
              <a:defRPr b="1" sz="2400">
                <a:solidFill>
                  <a:schemeClr val="lt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309" name="Google Shape;309;g23f2355591d_1_107"/>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310" name="Google Shape;310;g23f2355591d_1_107"/>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List+Image">
  <p:cSld name="Header+List+Image">
    <p:bg>
      <p:bgPr>
        <a:solidFill>
          <a:schemeClr val="lt1"/>
        </a:solidFill>
      </p:bgPr>
    </p:bg>
    <p:spTree>
      <p:nvGrpSpPr>
        <p:cNvPr id="311" name="Shape 311"/>
        <p:cNvGrpSpPr/>
        <p:nvPr/>
      </p:nvGrpSpPr>
      <p:grpSpPr>
        <a:xfrm>
          <a:off x="0" y="0"/>
          <a:ext cx="0" cy="0"/>
          <a:chOff x="0" y="0"/>
          <a:chExt cx="0" cy="0"/>
        </a:xfrm>
      </p:grpSpPr>
      <p:sp>
        <p:nvSpPr>
          <p:cNvPr id="312" name="Google Shape;312;g23f2355591d_1_114"/>
          <p:cNvSpPr txBox="1"/>
          <p:nvPr>
            <p:ph type="title"/>
          </p:nvPr>
        </p:nvSpPr>
        <p:spPr>
          <a:xfrm>
            <a:off x="457201" y="457200"/>
            <a:ext cx="11277600" cy="752913"/>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3600"/>
              <a:buFont typeface="Arial Black"/>
              <a:buNone/>
              <a:defRPr b="1"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g23f2355591d_1_114"/>
          <p:cNvSpPr txBox="1"/>
          <p:nvPr>
            <p:ph idx="1" type="body"/>
          </p:nvPr>
        </p:nvSpPr>
        <p:spPr>
          <a:xfrm>
            <a:off x="457200" y="1371600"/>
            <a:ext cx="5540375" cy="793672"/>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4" name="Google Shape;314;g23f2355591d_1_114"/>
          <p:cNvSpPr txBox="1"/>
          <p:nvPr>
            <p:ph idx="2" type="body"/>
          </p:nvPr>
        </p:nvSpPr>
        <p:spPr>
          <a:xfrm>
            <a:off x="457200" y="2279824"/>
            <a:ext cx="5540375" cy="3372246"/>
          </a:xfrm>
          <a:prstGeom prst="rect">
            <a:avLst/>
          </a:prstGeom>
          <a:noFill/>
          <a:ln>
            <a:noFill/>
          </a:ln>
        </p:spPr>
        <p:txBody>
          <a:bodyPr anchorCtr="0" anchor="t" bIns="45700" lIns="0" spcFirstLastPara="1" rIns="91425" wrap="square" tIns="45700">
            <a:normAutofit/>
          </a:bodyPr>
          <a:lstStyle>
            <a:lvl1pPr indent="-368300" lvl="0" marL="457200" algn="l">
              <a:lnSpc>
                <a:spcPct val="90000"/>
              </a:lnSpc>
              <a:spcBef>
                <a:spcPts val="1000"/>
              </a:spcBef>
              <a:spcAft>
                <a:spcPts val="0"/>
              </a:spcAft>
              <a:buSzPts val="2200"/>
              <a:buChar char="•"/>
              <a:defRPr sz="22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5" name="Google Shape;315;g23f2355591d_1_114"/>
          <p:cNvSpPr txBox="1"/>
          <p:nvPr>
            <p:ph idx="3" type="body"/>
          </p:nvPr>
        </p:nvSpPr>
        <p:spPr>
          <a:xfrm>
            <a:off x="6319115" y="1828799"/>
            <a:ext cx="5415685" cy="4119327"/>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316" name="Google Shape;316;g23f2355591d_1_114"/>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317" name="Google Shape;317;g23f2355591d_1_114"/>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TwoLists">
  <p:cSld name="1_Header+TwoLists">
    <p:bg>
      <p:bgPr>
        <a:solidFill>
          <a:schemeClr val="lt1"/>
        </a:solidFill>
      </p:bgPr>
    </p:bg>
    <p:spTree>
      <p:nvGrpSpPr>
        <p:cNvPr id="318" name="Shape 318"/>
        <p:cNvGrpSpPr/>
        <p:nvPr/>
      </p:nvGrpSpPr>
      <p:grpSpPr>
        <a:xfrm>
          <a:off x="0" y="0"/>
          <a:ext cx="0" cy="0"/>
          <a:chOff x="0" y="0"/>
          <a:chExt cx="0" cy="0"/>
        </a:xfrm>
      </p:grpSpPr>
      <p:sp>
        <p:nvSpPr>
          <p:cNvPr id="319" name="Google Shape;319;g23f2355591d_1_121"/>
          <p:cNvSpPr txBox="1"/>
          <p:nvPr>
            <p:ph type="title"/>
          </p:nvPr>
        </p:nvSpPr>
        <p:spPr>
          <a:xfrm>
            <a:off x="457201" y="457200"/>
            <a:ext cx="11277600" cy="752913"/>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3600"/>
              <a:buFont typeface="Arial Black"/>
              <a:buNone/>
              <a:defRPr b="1"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g23f2355591d_1_121"/>
          <p:cNvSpPr txBox="1"/>
          <p:nvPr>
            <p:ph idx="1" type="body"/>
          </p:nvPr>
        </p:nvSpPr>
        <p:spPr>
          <a:xfrm>
            <a:off x="457200" y="1371599"/>
            <a:ext cx="5540375" cy="793673"/>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1" name="Google Shape;321;g23f2355591d_1_121"/>
          <p:cNvSpPr txBox="1"/>
          <p:nvPr>
            <p:ph idx="2" type="body"/>
          </p:nvPr>
        </p:nvSpPr>
        <p:spPr>
          <a:xfrm>
            <a:off x="457200" y="2279824"/>
            <a:ext cx="5540375" cy="2779195"/>
          </a:xfrm>
          <a:prstGeom prst="rect">
            <a:avLst/>
          </a:prstGeom>
          <a:noFill/>
          <a:ln>
            <a:noFill/>
          </a:ln>
        </p:spPr>
        <p:txBody>
          <a:bodyPr anchorCtr="0" anchor="t" bIns="45700" lIns="0" spcFirstLastPara="1" rIns="91425" wrap="square" tIns="45700">
            <a:normAutofit/>
          </a:bodyPr>
          <a:lstStyle>
            <a:lvl1pPr indent="-368300" lvl="0" marL="457200" algn="l">
              <a:lnSpc>
                <a:spcPct val="90000"/>
              </a:lnSpc>
              <a:spcBef>
                <a:spcPts val="1000"/>
              </a:spcBef>
              <a:spcAft>
                <a:spcPts val="0"/>
              </a:spcAft>
              <a:buSzPts val="2200"/>
              <a:buChar char="•"/>
              <a:defRPr sz="22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g23f2355591d_1_121"/>
          <p:cNvSpPr txBox="1"/>
          <p:nvPr>
            <p:ph idx="3" type="body"/>
          </p:nvPr>
        </p:nvSpPr>
        <p:spPr>
          <a:xfrm>
            <a:off x="6172202" y="1371599"/>
            <a:ext cx="5562598" cy="793673"/>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3" name="Google Shape;323;g23f2355591d_1_121"/>
          <p:cNvSpPr txBox="1"/>
          <p:nvPr>
            <p:ph idx="4" type="body"/>
          </p:nvPr>
        </p:nvSpPr>
        <p:spPr>
          <a:xfrm>
            <a:off x="6172202" y="2279824"/>
            <a:ext cx="5562598" cy="2779195"/>
          </a:xfrm>
          <a:prstGeom prst="rect">
            <a:avLst/>
          </a:prstGeom>
          <a:noFill/>
          <a:ln>
            <a:noFill/>
          </a:ln>
        </p:spPr>
        <p:txBody>
          <a:bodyPr anchorCtr="0" anchor="t" bIns="45700" lIns="0" spcFirstLastPara="1" rIns="91425" wrap="square" tIns="45700">
            <a:normAutofit/>
          </a:bodyPr>
          <a:lstStyle>
            <a:lvl1pPr indent="-368300" lvl="0" marL="457200" algn="l">
              <a:lnSpc>
                <a:spcPct val="90000"/>
              </a:lnSpc>
              <a:spcBef>
                <a:spcPts val="1000"/>
              </a:spcBef>
              <a:spcAft>
                <a:spcPts val="0"/>
              </a:spcAft>
              <a:buSzPts val="2200"/>
              <a:buChar char="•"/>
              <a:defRPr sz="22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324" name="Google Shape;324;g23f2355591d_1_121"/>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325" name="Google Shape;325;g23f2355591d_1_121"/>
          <p:cNvSpPr txBox="1"/>
          <p:nvPr/>
        </p:nvSpPr>
        <p:spPr>
          <a:xfrm>
            <a:off x="8991600" y="615593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p:cSld name="Title">
    <p:bg>
      <p:bgPr>
        <a:solidFill>
          <a:schemeClr val="accent1"/>
        </a:solidFill>
      </p:bgPr>
    </p:bg>
    <p:spTree>
      <p:nvGrpSpPr>
        <p:cNvPr id="39" name="Shape 39"/>
        <p:cNvGrpSpPr/>
        <p:nvPr/>
      </p:nvGrpSpPr>
      <p:grpSpPr>
        <a:xfrm>
          <a:off x="0" y="0"/>
          <a:ext cx="0" cy="0"/>
          <a:chOff x="0" y="0"/>
          <a:chExt cx="0" cy="0"/>
        </a:xfrm>
      </p:grpSpPr>
      <p:pic>
        <p:nvPicPr>
          <p:cNvPr id="40" name="Google Shape;40;p13"/>
          <p:cNvPicPr preferRelativeResize="0"/>
          <p:nvPr/>
        </p:nvPicPr>
        <p:blipFill rotWithShape="1">
          <a:blip r:embed="rId2">
            <a:alphaModFix amt="10000"/>
          </a:blip>
          <a:srcRect b="11950" l="0" r="31581" t="0"/>
          <a:stretch/>
        </p:blipFill>
        <p:spPr>
          <a:xfrm>
            <a:off x="6530645" y="821214"/>
            <a:ext cx="5661356" cy="6036786"/>
          </a:xfrm>
          <a:prstGeom prst="rect">
            <a:avLst/>
          </a:prstGeom>
          <a:noFill/>
          <a:ln>
            <a:noFill/>
          </a:ln>
        </p:spPr>
      </p:pic>
      <p:pic>
        <p:nvPicPr>
          <p:cNvPr descr="Center on Child Wellbeing and Trauma Logo" id="41" name="Google Shape;41;p13"/>
          <p:cNvPicPr preferRelativeResize="0"/>
          <p:nvPr/>
        </p:nvPicPr>
        <p:blipFill rotWithShape="1">
          <a:blip r:embed="rId3">
            <a:alphaModFix/>
          </a:blip>
          <a:srcRect b="0" l="0" r="0" t="0"/>
          <a:stretch/>
        </p:blipFill>
        <p:spPr>
          <a:xfrm>
            <a:off x="369931" y="349706"/>
            <a:ext cx="5694540" cy="1129388"/>
          </a:xfrm>
          <a:prstGeom prst="rect">
            <a:avLst/>
          </a:prstGeom>
          <a:noFill/>
          <a:ln>
            <a:noFill/>
          </a:ln>
        </p:spPr>
      </p:pic>
      <p:sp>
        <p:nvSpPr>
          <p:cNvPr id="42" name="Google Shape;42;p13"/>
          <p:cNvSpPr txBox="1"/>
          <p:nvPr>
            <p:ph type="ctrTitle"/>
          </p:nvPr>
        </p:nvSpPr>
        <p:spPr>
          <a:xfrm>
            <a:off x="761817" y="1644805"/>
            <a:ext cx="9144000" cy="200412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lt1"/>
              </a:buClr>
              <a:buSzPts val="4200"/>
              <a:buFont typeface="Arial Black"/>
              <a:buNone/>
              <a:defRPr b="1" i="0" sz="420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 type="subTitle"/>
          </p:nvPr>
        </p:nvSpPr>
        <p:spPr>
          <a:xfrm>
            <a:off x="761817" y="3830879"/>
            <a:ext cx="9144000" cy="729331"/>
          </a:xfrm>
          <a:prstGeom prst="rect">
            <a:avLst/>
          </a:prstGeom>
          <a:noFill/>
          <a:ln>
            <a:noFill/>
          </a:ln>
        </p:spPr>
        <p:txBody>
          <a:bodyPr anchorCtr="0" anchor="t" bIns="45700" lIns="0" spcFirstLastPara="1" rIns="91425" wrap="square" tIns="45700">
            <a:normAutofit/>
          </a:bodyPr>
          <a:lstStyle>
            <a:lvl1pPr lvl="0" algn="l">
              <a:lnSpc>
                <a:spcPct val="90000"/>
              </a:lnSpc>
              <a:spcBef>
                <a:spcPts val="1000"/>
              </a:spcBef>
              <a:spcAft>
                <a:spcPts val="0"/>
              </a:spcAft>
              <a:buSzPts val="2800"/>
              <a:buNone/>
              <a:defRPr b="1" i="0" sz="28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 name="Google Shape;44;p13"/>
          <p:cNvSpPr txBox="1"/>
          <p:nvPr>
            <p:ph idx="2" type="body"/>
          </p:nvPr>
        </p:nvSpPr>
        <p:spPr>
          <a:xfrm>
            <a:off x="761817" y="5137199"/>
            <a:ext cx="3732212" cy="709613"/>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000"/>
              <a:buFont typeface="Arial"/>
              <a:buNone/>
              <a:defRPr sz="2000">
                <a:solidFill>
                  <a:schemeClr val="lt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3"/>
          <p:cNvSpPr txBox="1"/>
          <p:nvPr>
            <p:ph idx="3" type="body"/>
          </p:nvPr>
        </p:nvSpPr>
        <p:spPr>
          <a:xfrm>
            <a:off x="7087972" y="5137199"/>
            <a:ext cx="4463325" cy="709613"/>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000"/>
              <a:buFont typeface="Arial"/>
              <a:buNone/>
              <a:defRPr sz="2000">
                <a:solidFill>
                  <a:schemeClr val="lt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3"/>
          <p:cNvSpPr txBox="1"/>
          <p:nvPr>
            <p:ph idx="4" type="body"/>
          </p:nvPr>
        </p:nvSpPr>
        <p:spPr>
          <a:xfrm>
            <a:off x="761817" y="6306472"/>
            <a:ext cx="10789481" cy="551528"/>
          </a:xfrm>
          <a:prstGeom prst="rect">
            <a:avLst/>
          </a:prstGeom>
          <a:noFill/>
          <a:ln>
            <a:noFill/>
          </a:ln>
        </p:spPr>
        <p:txBody>
          <a:bodyPr anchorCtr="0" anchor="t" bIns="45700" lIns="0" spcFirstLastPara="1" rIns="0" wrap="square" tIns="45700">
            <a:normAutofit/>
          </a:bodyPr>
          <a:lstStyle>
            <a:lvl1pPr indent="-228600" lvl="0" marL="457200" algn="r">
              <a:lnSpc>
                <a:spcPct val="90000"/>
              </a:lnSpc>
              <a:spcBef>
                <a:spcPts val="1000"/>
              </a:spcBef>
              <a:spcAft>
                <a:spcPts val="0"/>
              </a:spcAft>
              <a:buSzPts val="1200"/>
              <a:buNone/>
              <a:defRPr b="1" i="0" sz="1200">
                <a:solidFill>
                  <a:schemeClr val="lt1"/>
                </a:solidFill>
                <a:latin typeface="Arial Black"/>
                <a:ea typeface="Arial Black"/>
                <a:cs typeface="Arial Black"/>
                <a:sym typeface="Arial Black"/>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Header+TwoLists - No BG" showMasterSp="0">
  <p:cSld name="3_Header+TwoLists - No BG">
    <p:bg>
      <p:bgPr>
        <a:solidFill>
          <a:schemeClr val="lt1"/>
        </a:solidFill>
      </p:bgPr>
    </p:bg>
    <p:spTree>
      <p:nvGrpSpPr>
        <p:cNvPr id="326" name="Shape 326"/>
        <p:cNvGrpSpPr/>
        <p:nvPr/>
      </p:nvGrpSpPr>
      <p:grpSpPr>
        <a:xfrm>
          <a:off x="0" y="0"/>
          <a:ext cx="0" cy="0"/>
          <a:chOff x="0" y="0"/>
          <a:chExt cx="0" cy="0"/>
        </a:xfrm>
      </p:grpSpPr>
      <p:sp>
        <p:nvSpPr>
          <p:cNvPr id="327" name="Google Shape;327;g23f2355591d_1_129"/>
          <p:cNvSpPr txBox="1"/>
          <p:nvPr>
            <p:ph type="title"/>
          </p:nvPr>
        </p:nvSpPr>
        <p:spPr>
          <a:xfrm>
            <a:off x="457201" y="457200"/>
            <a:ext cx="11277600" cy="752913"/>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3600"/>
              <a:buFont typeface="Arial Black"/>
              <a:buNone/>
              <a:defRPr b="1"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g23f2355591d_1_129"/>
          <p:cNvSpPr txBox="1"/>
          <p:nvPr>
            <p:ph idx="1" type="body"/>
          </p:nvPr>
        </p:nvSpPr>
        <p:spPr>
          <a:xfrm>
            <a:off x="457200" y="1371599"/>
            <a:ext cx="5540375" cy="793673"/>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9" name="Google Shape;329;g23f2355591d_1_129"/>
          <p:cNvSpPr txBox="1"/>
          <p:nvPr>
            <p:ph idx="2" type="body"/>
          </p:nvPr>
        </p:nvSpPr>
        <p:spPr>
          <a:xfrm>
            <a:off x="457200" y="2279824"/>
            <a:ext cx="5540375" cy="2779195"/>
          </a:xfrm>
          <a:prstGeom prst="rect">
            <a:avLst/>
          </a:prstGeom>
          <a:noFill/>
          <a:ln>
            <a:noFill/>
          </a:ln>
        </p:spPr>
        <p:txBody>
          <a:bodyPr anchorCtr="0" anchor="t" bIns="45700" lIns="0" spcFirstLastPara="1" rIns="91425" wrap="square" tIns="45700">
            <a:normAutofit/>
          </a:bodyPr>
          <a:lstStyle>
            <a:lvl1pPr indent="-368300" lvl="0" marL="457200" algn="l">
              <a:lnSpc>
                <a:spcPct val="90000"/>
              </a:lnSpc>
              <a:spcBef>
                <a:spcPts val="1000"/>
              </a:spcBef>
              <a:spcAft>
                <a:spcPts val="0"/>
              </a:spcAft>
              <a:buSzPts val="2200"/>
              <a:buChar char="•"/>
              <a:defRPr sz="22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0" name="Google Shape;330;g23f2355591d_1_129"/>
          <p:cNvSpPr txBox="1"/>
          <p:nvPr>
            <p:ph idx="3" type="body"/>
          </p:nvPr>
        </p:nvSpPr>
        <p:spPr>
          <a:xfrm>
            <a:off x="6172202" y="1371599"/>
            <a:ext cx="5562598" cy="793673"/>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1" name="Google Shape;331;g23f2355591d_1_129"/>
          <p:cNvSpPr txBox="1"/>
          <p:nvPr>
            <p:ph idx="4" type="body"/>
          </p:nvPr>
        </p:nvSpPr>
        <p:spPr>
          <a:xfrm>
            <a:off x="6172202" y="2279824"/>
            <a:ext cx="5562598" cy="2779195"/>
          </a:xfrm>
          <a:prstGeom prst="rect">
            <a:avLst/>
          </a:prstGeom>
          <a:noFill/>
          <a:ln>
            <a:noFill/>
          </a:ln>
        </p:spPr>
        <p:txBody>
          <a:bodyPr anchorCtr="0" anchor="t" bIns="45700" lIns="0" spcFirstLastPara="1" rIns="91425" wrap="square" tIns="45700">
            <a:normAutofit/>
          </a:bodyPr>
          <a:lstStyle>
            <a:lvl1pPr indent="-368300" lvl="0" marL="457200" algn="l">
              <a:lnSpc>
                <a:spcPct val="90000"/>
              </a:lnSpc>
              <a:spcBef>
                <a:spcPts val="1000"/>
              </a:spcBef>
              <a:spcAft>
                <a:spcPts val="0"/>
              </a:spcAft>
              <a:buSzPts val="2200"/>
              <a:buChar char="•"/>
              <a:defRPr sz="22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332" name="Google Shape;332;g23f2355591d_1_129"/>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333" name="Google Shape;333;g23f2355591d_1_129"/>
          <p:cNvSpPr txBox="1"/>
          <p:nvPr/>
        </p:nvSpPr>
        <p:spPr>
          <a:xfrm>
            <a:off x="8991600" y="615593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Object">
  <p:cSld name="List+Object">
    <p:spTree>
      <p:nvGrpSpPr>
        <p:cNvPr id="334" name="Shape 334"/>
        <p:cNvGrpSpPr/>
        <p:nvPr/>
      </p:nvGrpSpPr>
      <p:grpSpPr>
        <a:xfrm>
          <a:off x="0" y="0"/>
          <a:ext cx="0" cy="0"/>
          <a:chOff x="0" y="0"/>
          <a:chExt cx="0" cy="0"/>
        </a:xfrm>
      </p:grpSpPr>
      <p:sp>
        <p:nvSpPr>
          <p:cNvPr id="335" name="Google Shape;335;g23f2355591d_1_137"/>
          <p:cNvSpPr txBox="1"/>
          <p:nvPr>
            <p:ph type="title"/>
          </p:nvPr>
        </p:nvSpPr>
        <p:spPr>
          <a:xfrm>
            <a:off x="457202" y="457199"/>
            <a:ext cx="5638798" cy="1236133"/>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3600"/>
              <a:buFont typeface="Arial Black"/>
              <a:buNone/>
              <a:defRPr b="1" i="0" sz="360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g23f2355591d_1_137"/>
          <p:cNvSpPr txBox="1"/>
          <p:nvPr>
            <p:ph idx="1" type="body"/>
          </p:nvPr>
        </p:nvSpPr>
        <p:spPr>
          <a:xfrm>
            <a:off x="457202" y="1828800"/>
            <a:ext cx="5638798" cy="3166712"/>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SzPts val="2000"/>
              <a:buNone/>
              <a:defRPr sz="20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37" name="Google Shape;337;g23f2355591d_1_137"/>
          <p:cNvSpPr txBox="1"/>
          <p:nvPr>
            <p:ph idx="2" type="body"/>
          </p:nvPr>
        </p:nvSpPr>
        <p:spPr>
          <a:xfrm>
            <a:off x="6690511" y="457200"/>
            <a:ext cx="5044289" cy="5499980"/>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400"/>
              <a:buFont typeface="Arial"/>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enter on Child Wellbeing and Trauma Logo" id="338" name="Google Shape;338;g23f2355591d_1_137"/>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339" name="Google Shape;339;g23f2355591d_1_137"/>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act Slide" showMasterSp="0">
  <p:cSld name="1_Contact Slide">
    <p:spTree>
      <p:nvGrpSpPr>
        <p:cNvPr id="340" name="Shape 340"/>
        <p:cNvGrpSpPr/>
        <p:nvPr/>
      </p:nvGrpSpPr>
      <p:grpSpPr>
        <a:xfrm>
          <a:off x="0" y="0"/>
          <a:ext cx="0" cy="0"/>
          <a:chOff x="0" y="0"/>
          <a:chExt cx="0" cy="0"/>
        </a:xfrm>
      </p:grpSpPr>
      <p:sp>
        <p:nvSpPr>
          <p:cNvPr id="341" name="Google Shape;341;g23f2355591d_1_143"/>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Center on Child Wellbeing and Trauma Logo" id="342" name="Google Shape;342;g23f2355591d_1_143"/>
          <p:cNvPicPr preferRelativeResize="0"/>
          <p:nvPr/>
        </p:nvPicPr>
        <p:blipFill rotWithShape="1">
          <a:blip r:embed="rId2">
            <a:alphaModFix/>
          </a:blip>
          <a:srcRect b="0" l="0" r="0" t="0"/>
          <a:stretch/>
        </p:blipFill>
        <p:spPr>
          <a:xfrm>
            <a:off x="401460" y="5845102"/>
            <a:ext cx="3659020" cy="639980"/>
          </a:xfrm>
          <a:prstGeom prst="rect">
            <a:avLst/>
          </a:prstGeom>
          <a:noFill/>
          <a:ln>
            <a:noFill/>
          </a:ln>
        </p:spPr>
      </p:pic>
      <p:sp>
        <p:nvSpPr>
          <p:cNvPr id="343" name="Google Shape;343;g23f2355591d_1_143"/>
          <p:cNvSpPr txBox="1"/>
          <p:nvPr/>
        </p:nvSpPr>
        <p:spPr>
          <a:xfrm>
            <a:off x="8991600" y="6154367"/>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
        <p:nvSpPr>
          <p:cNvPr id="344" name="Google Shape;344;g23f2355591d_1_143"/>
          <p:cNvSpPr/>
          <p:nvPr/>
        </p:nvSpPr>
        <p:spPr>
          <a:xfrm>
            <a:off x="0" y="1233059"/>
            <a:ext cx="12192000" cy="4428832"/>
          </a:xfrm>
          <a:prstGeom prst="rect">
            <a:avLst/>
          </a:prstGeom>
          <a:solidFill>
            <a:schemeClr val="accent6">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345" name="Shape 345"/>
        <p:cNvGrpSpPr/>
        <p:nvPr/>
      </p:nvGrpSpPr>
      <p:grpSpPr>
        <a:xfrm>
          <a:off x="0" y="0"/>
          <a:ext cx="0" cy="0"/>
          <a:chOff x="0" y="0"/>
          <a:chExt cx="0" cy="0"/>
        </a:xfrm>
      </p:grpSpPr>
      <p:sp>
        <p:nvSpPr>
          <p:cNvPr id="346" name="Google Shape;346;g23f2355591d_1_148"/>
          <p:cNvSpPr txBox="1"/>
          <p:nvPr>
            <p:ph type="ctrTitle"/>
          </p:nvPr>
        </p:nvSpPr>
        <p:spPr>
          <a:xfrm>
            <a:off x="1524000" y="371927"/>
            <a:ext cx="9144000" cy="238760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accent1"/>
              </a:buClr>
              <a:buSzPts val="5000"/>
              <a:buFont typeface="Arial Black"/>
              <a:buNone/>
              <a:defRPr b="1" i="0" sz="500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g23f2355591d_1_148"/>
          <p:cNvSpPr txBox="1"/>
          <p:nvPr>
            <p:ph idx="1" type="subTitle"/>
          </p:nvPr>
        </p:nvSpPr>
        <p:spPr>
          <a:xfrm>
            <a:off x="1524000" y="2941479"/>
            <a:ext cx="9144000" cy="729331"/>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SzPts val="3000"/>
              <a:buNone/>
              <a:defRPr i="0" sz="3000">
                <a:solidFill>
                  <a:schemeClr val="dk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Center on Child Wellbeing and Trauma Logo" id="348" name="Google Shape;348;g23f2355591d_1_148">
            <a:hlinkClick r:id="rId2"/>
          </p:cNvPr>
          <p:cNvPicPr preferRelativeResize="0"/>
          <p:nvPr/>
        </p:nvPicPr>
        <p:blipFill rotWithShape="1">
          <a:blip r:embed="rId3">
            <a:alphaModFix/>
          </a:blip>
          <a:srcRect b="0" l="2444" r="3071" t="0"/>
          <a:stretch/>
        </p:blipFill>
        <p:spPr>
          <a:xfrm>
            <a:off x="4926564" y="4374815"/>
            <a:ext cx="2341983" cy="1699092"/>
          </a:xfrm>
          <a:prstGeom prst="rect">
            <a:avLst/>
          </a:prstGeom>
          <a:noFill/>
          <a:ln>
            <a:noFill/>
          </a:ln>
        </p:spPr>
      </p:pic>
      <p:sp>
        <p:nvSpPr>
          <p:cNvPr id="349" name="Google Shape;349;g23f2355591d_1_148"/>
          <p:cNvSpPr txBox="1"/>
          <p:nvPr/>
        </p:nvSpPr>
        <p:spPr>
          <a:xfrm>
            <a:off x="3048000" y="6153685"/>
            <a:ext cx="6096000"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6A6A6A"/>
                </a:solidFill>
                <a:latin typeface="Arial"/>
                <a:ea typeface="Arial"/>
                <a:cs typeface="Arial"/>
                <a:sym typeface="Arial"/>
              </a:rPr>
              <a:t>childwellbeingandtrauma.org</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lt1"/>
        </a:solidFill>
      </p:bgPr>
    </p:bg>
    <p:spTree>
      <p:nvGrpSpPr>
        <p:cNvPr id="350" name="Shape 350"/>
        <p:cNvGrpSpPr/>
        <p:nvPr/>
      </p:nvGrpSpPr>
      <p:grpSpPr>
        <a:xfrm>
          <a:off x="0" y="0"/>
          <a:ext cx="0" cy="0"/>
          <a:chOff x="0" y="0"/>
          <a:chExt cx="0" cy="0"/>
        </a:xfrm>
      </p:grpSpPr>
      <p:sp>
        <p:nvSpPr>
          <p:cNvPr id="351" name="Google Shape;351;g23f2355591d_1_153" title="Decorative"/>
          <p:cNvSpPr/>
          <p:nvPr/>
        </p:nvSpPr>
        <p:spPr>
          <a:xfrm>
            <a:off x="0" y="1405466"/>
            <a:ext cx="12192000" cy="36576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2" name="Google Shape;352;g23f2355591d_1_153"/>
          <p:cNvSpPr txBox="1"/>
          <p:nvPr>
            <p:ph type="title"/>
          </p:nvPr>
        </p:nvSpPr>
        <p:spPr>
          <a:xfrm>
            <a:off x="838199" y="1906059"/>
            <a:ext cx="7882467" cy="1694180"/>
          </a:xfrm>
          <a:prstGeom prst="rect">
            <a:avLst/>
          </a:prstGeom>
          <a:noFill/>
          <a:ln>
            <a:noFill/>
          </a:ln>
        </p:spPr>
        <p:txBody>
          <a:bodyPr anchorCtr="0" anchor="t" bIns="45700" lIns="0" spcFirstLastPara="1" rIns="91425" wrap="square" tIns="45700">
            <a:noAutofit/>
          </a:bodyPr>
          <a:lstStyle>
            <a:lvl1pPr lvl="0" algn="l">
              <a:lnSpc>
                <a:spcPct val="90000"/>
              </a:lnSpc>
              <a:spcBef>
                <a:spcPts val="0"/>
              </a:spcBef>
              <a:spcAft>
                <a:spcPts val="0"/>
              </a:spcAft>
              <a:buClr>
                <a:schemeClr val="lt1"/>
              </a:buClr>
              <a:buSzPts val="6600"/>
              <a:buFont typeface="Arial"/>
              <a:buNone/>
              <a:defRPr b="1" sz="6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3" name="Google Shape;353;g23f2355591d_1_153"/>
          <p:cNvSpPr txBox="1"/>
          <p:nvPr>
            <p:ph idx="1" type="body"/>
          </p:nvPr>
        </p:nvSpPr>
        <p:spPr>
          <a:xfrm>
            <a:off x="8530361" y="4554447"/>
            <a:ext cx="2489200" cy="3124198"/>
          </a:xfrm>
          <a:prstGeom prst="rect">
            <a:avLst/>
          </a:prstGeom>
          <a:solidFill>
            <a:srgbClr val="C153CE"/>
          </a:solidFill>
          <a:ln>
            <a:noFill/>
          </a:ln>
        </p:spPr>
        <p:txBody>
          <a:bodyPr anchorCtr="0" anchor="b" bIns="0" lIns="0" spcFirstLastPara="1" rIns="91425" wrap="square" tIns="45700">
            <a:noAutofit/>
          </a:bodyPr>
          <a:lstStyle>
            <a:lvl1pPr indent="-228600" lvl="0" marL="457200" algn="ctr">
              <a:lnSpc>
                <a:spcPct val="90000"/>
              </a:lnSpc>
              <a:spcBef>
                <a:spcPts val="1000"/>
              </a:spcBef>
              <a:spcAft>
                <a:spcPts val="0"/>
              </a:spcAft>
              <a:buSzPts val="25000"/>
              <a:buNone/>
              <a:defRPr sz="250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54" name="Shape 354"/>
        <p:cNvGrpSpPr/>
        <p:nvPr/>
      </p:nvGrpSpPr>
      <p:grpSpPr>
        <a:xfrm>
          <a:off x="0" y="0"/>
          <a:ext cx="0" cy="0"/>
          <a:chOff x="0" y="0"/>
          <a:chExt cx="0" cy="0"/>
        </a:xfrm>
      </p:grpSpPr>
      <p:sp>
        <p:nvSpPr>
          <p:cNvPr id="355" name="Google Shape;355;g23f2355591d_1_157"/>
          <p:cNvSpPr/>
          <p:nvPr>
            <p:ph idx="2" type="pic"/>
          </p:nvPr>
        </p:nvSpPr>
        <p:spPr>
          <a:xfrm>
            <a:off x="7928658" y="836271"/>
            <a:ext cx="4263342" cy="5185458"/>
          </a:xfrm>
          <a:prstGeom prst="rect">
            <a:avLst/>
          </a:prstGeom>
          <a:noFill/>
          <a:ln>
            <a:noFill/>
          </a:ln>
        </p:spPr>
      </p:sp>
      <p:sp>
        <p:nvSpPr>
          <p:cNvPr id="356" name="Google Shape;356;g23f2355591d_1_157" title="Decorative"/>
          <p:cNvSpPr txBox="1"/>
          <p:nvPr>
            <p:ph idx="1" type="body"/>
          </p:nvPr>
        </p:nvSpPr>
        <p:spPr>
          <a:xfrm>
            <a:off x="3657597" y="836271"/>
            <a:ext cx="4262400" cy="5185458"/>
          </a:xfrm>
          <a:prstGeom prst="rect">
            <a:avLst/>
          </a:prstGeom>
          <a:solidFill>
            <a:schemeClr val="accent1"/>
          </a:solidFill>
          <a:ln>
            <a:noFill/>
          </a:ln>
        </p:spPr>
        <p:txBody>
          <a:bodyPr anchorCtr="0" anchor="t" bIns="45700" lIns="252000" spcFirstLastPara="1" rIns="144000" wrap="square" tIns="144000">
            <a:noAutofit/>
          </a:bodyPr>
          <a:lstStyle>
            <a:lvl1pPr indent="-228600" lvl="0" marL="457200" algn="l">
              <a:lnSpc>
                <a:spcPct val="100000"/>
              </a:lnSpc>
              <a:spcBef>
                <a:spcPts val="1000"/>
              </a:spcBef>
              <a:spcAft>
                <a:spcPts val="0"/>
              </a:spcAft>
              <a:buSzPts val="1400"/>
              <a:buNone/>
              <a:defRPr sz="14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7" name="Google Shape;357;g23f2355591d_1_157"/>
          <p:cNvSpPr txBox="1"/>
          <p:nvPr>
            <p:ph type="title"/>
          </p:nvPr>
        </p:nvSpPr>
        <p:spPr>
          <a:xfrm>
            <a:off x="625033" y="1659770"/>
            <a:ext cx="2558005" cy="1325563"/>
          </a:xfrm>
          <a:prstGeom prst="rect">
            <a:avLst/>
          </a:prstGeom>
          <a:noFill/>
          <a:ln>
            <a:noFill/>
          </a:ln>
        </p:spPr>
        <p:txBody>
          <a:bodyPr anchorCtr="0" anchor="t" bIns="45700" lIns="0" spcFirstLastPara="1" rIns="91425" wrap="square" tIns="45700">
            <a:normAutofit/>
          </a:bodyPr>
          <a:lstStyle>
            <a:lvl1pPr lvl="0" algn="l">
              <a:lnSpc>
                <a:spcPct val="90000"/>
              </a:lnSpc>
              <a:spcBef>
                <a:spcPts val="0"/>
              </a:spcBef>
              <a:spcAft>
                <a:spcPts val="0"/>
              </a:spcAft>
              <a:buClr>
                <a:schemeClr val="accent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solidFill>
          <a:schemeClr val="lt1"/>
        </a:solidFill>
      </p:bgPr>
    </p:bg>
    <p:spTree>
      <p:nvGrpSpPr>
        <p:cNvPr id="358" name="Shape 358"/>
        <p:cNvGrpSpPr/>
        <p:nvPr/>
      </p:nvGrpSpPr>
      <p:grpSpPr>
        <a:xfrm>
          <a:off x="0" y="0"/>
          <a:ext cx="0" cy="0"/>
          <a:chOff x="0" y="0"/>
          <a:chExt cx="0" cy="0"/>
        </a:xfrm>
      </p:grpSpPr>
      <p:sp>
        <p:nvSpPr>
          <p:cNvPr id="359" name="Google Shape;359;g23f2355591d_1_161" title="Decorative"/>
          <p:cNvSpPr/>
          <p:nvPr>
            <p:ph idx="2" type="pic"/>
          </p:nvPr>
        </p:nvSpPr>
        <p:spPr>
          <a:xfrm>
            <a:off x="361244" y="2225040"/>
            <a:ext cx="4536079" cy="4632960"/>
          </a:xfrm>
          <a:prstGeom prst="rect">
            <a:avLst/>
          </a:prstGeom>
          <a:noFill/>
          <a:ln>
            <a:noFill/>
          </a:ln>
        </p:spPr>
      </p:sp>
      <p:sp>
        <p:nvSpPr>
          <p:cNvPr id="360" name="Google Shape;360;g23f2355591d_1_161"/>
          <p:cNvSpPr txBox="1"/>
          <p:nvPr>
            <p:ph idx="1" type="body"/>
          </p:nvPr>
        </p:nvSpPr>
        <p:spPr>
          <a:xfrm>
            <a:off x="5121031" y="2055335"/>
            <a:ext cx="4294206" cy="755650"/>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1000"/>
              </a:spcBef>
              <a:spcAft>
                <a:spcPts val="0"/>
              </a:spcAft>
              <a:buSzPts val="1400"/>
              <a:buNone/>
              <a:defRPr sz="1400">
                <a:solidFill>
                  <a:schemeClr val="dk2"/>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1" name="Google Shape;361;g23f2355591d_1_161"/>
          <p:cNvSpPr txBox="1"/>
          <p:nvPr>
            <p:ph idx="3" type="body"/>
          </p:nvPr>
        </p:nvSpPr>
        <p:spPr>
          <a:xfrm>
            <a:off x="5121031" y="2782449"/>
            <a:ext cx="4294206" cy="755650"/>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0"/>
              </a:spcBef>
              <a:spcAft>
                <a:spcPts val="0"/>
              </a:spcAft>
              <a:buSzPts val="1400"/>
              <a:buNone/>
              <a:defRPr sz="1400">
                <a:solidFill>
                  <a:schemeClr val="dk2"/>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2" name="Google Shape;362;g23f2355591d_1_161"/>
          <p:cNvSpPr txBox="1"/>
          <p:nvPr>
            <p:ph idx="4" type="body"/>
          </p:nvPr>
        </p:nvSpPr>
        <p:spPr>
          <a:xfrm>
            <a:off x="5121031" y="4352427"/>
            <a:ext cx="4294206" cy="755650"/>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0"/>
              </a:spcBef>
              <a:spcAft>
                <a:spcPts val="0"/>
              </a:spcAft>
              <a:buSzPts val="1400"/>
              <a:buNone/>
              <a:defRPr sz="1400">
                <a:solidFill>
                  <a:schemeClr val="dk2"/>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g23f2355591d_1_161"/>
          <p:cNvSpPr txBox="1"/>
          <p:nvPr>
            <p:ph idx="5" type="body"/>
          </p:nvPr>
        </p:nvSpPr>
        <p:spPr>
          <a:xfrm>
            <a:off x="5121031" y="3567438"/>
            <a:ext cx="4294206" cy="755650"/>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0"/>
              </a:spcBef>
              <a:spcAft>
                <a:spcPts val="0"/>
              </a:spcAft>
              <a:buSzPts val="1400"/>
              <a:buNone/>
              <a:defRPr sz="1400">
                <a:solidFill>
                  <a:schemeClr val="dk2"/>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g23f2355591d_1_161"/>
          <p:cNvSpPr txBox="1"/>
          <p:nvPr>
            <p:ph idx="6" type="body"/>
          </p:nvPr>
        </p:nvSpPr>
        <p:spPr>
          <a:xfrm>
            <a:off x="5121031" y="5137415"/>
            <a:ext cx="4294206" cy="755650"/>
          </a:xfrm>
          <a:prstGeom prst="rect">
            <a:avLst/>
          </a:prstGeom>
          <a:noFill/>
          <a:ln>
            <a:noFill/>
          </a:ln>
        </p:spPr>
        <p:txBody>
          <a:bodyPr anchorCtr="0" anchor="ctr" bIns="45700" lIns="0" spcFirstLastPara="1" rIns="91425" wrap="square" tIns="45700">
            <a:normAutofit/>
          </a:bodyPr>
          <a:lstStyle>
            <a:lvl1pPr indent="-228600" lvl="0" marL="457200" algn="l">
              <a:lnSpc>
                <a:spcPct val="90000"/>
              </a:lnSpc>
              <a:spcBef>
                <a:spcPts val="0"/>
              </a:spcBef>
              <a:spcAft>
                <a:spcPts val="0"/>
              </a:spcAft>
              <a:buSzPts val="1400"/>
              <a:buNone/>
              <a:defRPr sz="1400">
                <a:solidFill>
                  <a:schemeClr val="dk2"/>
                </a:solidFill>
                <a:latin typeface="Arial"/>
                <a:ea typeface="Arial"/>
                <a:cs typeface="Arial"/>
                <a:sym typeface="Arial"/>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5" name="Google Shape;365;g23f2355591d_1_161" title="Decorative"/>
          <p:cNvSpPr/>
          <p:nvPr/>
        </p:nvSpPr>
        <p:spPr>
          <a:xfrm>
            <a:off x="353385" y="0"/>
            <a:ext cx="4572513" cy="2059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6" name="Google Shape;366;g23f2355591d_1_161" title="Decorative"/>
          <p:cNvCxnSpPr/>
          <p:nvPr/>
        </p:nvCxnSpPr>
        <p:spPr>
          <a:xfrm>
            <a:off x="1560255" y="445140"/>
            <a:ext cx="0" cy="1930310"/>
          </a:xfrm>
          <a:prstGeom prst="straightConnector1">
            <a:avLst/>
          </a:prstGeom>
          <a:noFill/>
          <a:ln cap="flat" cmpd="sng" w="76200">
            <a:solidFill>
              <a:srgbClr val="0077E5">
                <a:alpha val="96470"/>
              </a:srgbClr>
            </a:solidFill>
            <a:prstDash val="solid"/>
            <a:miter lim="400000"/>
            <a:headEnd len="sm" w="sm" type="none"/>
            <a:tailEnd len="sm" w="sm" type="none"/>
          </a:ln>
        </p:spPr>
      </p:cxnSp>
      <p:sp>
        <p:nvSpPr>
          <p:cNvPr id="367" name="Google Shape;367;g23f2355591d_1_161"/>
          <p:cNvSpPr txBox="1"/>
          <p:nvPr>
            <p:ph type="title"/>
          </p:nvPr>
        </p:nvSpPr>
        <p:spPr>
          <a:xfrm>
            <a:off x="595100" y="192385"/>
            <a:ext cx="2275389" cy="1025525"/>
          </a:xfrm>
          <a:prstGeom prst="rect">
            <a:avLst/>
          </a:prstGeom>
          <a:noFill/>
          <a:ln>
            <a:noFill/>
          </a:ln>
        </p:spPr>
        <p:txBody>
          <a:bodyPr anchorCtr="0" anchor="b" bIns="0" lIns="0" spcFirstLastPara="1" rIns="91425" wrap="square" tIns="45700">
            <a:noAutofit/>
          </a:bodyPr>
          <a:lstStyle>
            <a:lvl1pPr lvl="0" algn="l">
              <a:lnSpc>
                <a:spcPct val="90000"/>
              </a:lnSpc>
              <a:spcBef>
                <a:spcPts val="0"/>
              </a:spcBef>
              <a:spcAft>
                <a:spcPts val="0"/>
              </a:spcAft>
              <a:buClr>
                <a:schemeClr val="lt1"/>
              </a:buClr>
              <a:buSzPts val="5000"/>
              <a:buFont typeface="Arial"/>
              <a:buNone/>
              <a:defRPr b="1" sz="5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8" name="Shape 368"/>
        <p:cNvGrpSpPr/>
        <p:nvPr/>
      </p:nvGrpSpPr>
      <p:grpSpPr>
        <a:xfrm>
          <a:off x="0" y="0"/>
          <a:ext cx="0" cy="0"/>
          <a:chOff x="0" y="0"/>
          <a:chExt cx="0" cy="0"/>
        </a:xfrm>
      </p:grpSpPr>
      <p:sp>
        <p:nvSpPr>
          <p:cNvPr id="369" name="Google Shape;369;g23f2355591d_1_171"/>
          <p:cNvSpPr txBox="1"/>
          <p:nvPr>
            <p:ph type="ctrTitle"/>
          </p:nvPr>
        </p:nvSpPr>
        <p:spPr>
          <a:xfrm>
            <a:off x="1524000" y="1122363"/>
            <a:ext cx="9144000" cy="238760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accent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g23f2355591d_1_171"/>
          <p:cNvSpPr txBox="1"/>
          <p:nvPr>
            <p:ph idx="1" type="subTitle"/>
          </p:nvPr>
        </p:nvSpPr>
        <p:spPr>
          <a:xfrm>
            <a:off x="1524000" y="3602038"/>
            <a:ext cx="9144000" cy="1655762"/>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1" name="Google Shape;371;g23f2355591d_1_17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72" name="Google Shape;372;g23f2355591d_1_17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73" name="Google Shape;373;g23f2355591d_1_17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4" name="Shape 374"/>
        <p:cNvGrpSpPr/>
        <p:nvPr/>
      </p:nvGrpSpPr>
      <p:grpSpPr>
        <a:xfrm>
          <a:off x="0" y="0"/>
          <a:ext cx="0" cy="0"/>
          <a:chOff x="0" y="0"/>
          <a:chExt cx="0" cy="0"/>
        </a:xfrm>
      </p:grpSpPr>
      <p:sp>
        <p:nvSpPr>
          <p:cNvPr id="375" name="Google Shape;375;g23f2355591d_1_177"/>
          <p:cNvSpPr txBox="1"/>
          <p:nvPr>
            <p:ph type="title"/>
          </p:nvPr>
        </p:nvSpPr>
        <p:spPr>
          <a:xfrm>
            <a:off x="457200" y="500066"/>
            <a:ext cx="11277599" cy="885390"/>
          </a:xfrm>
          <a:prstGeom prst="rect">
            <a:avLst/>
          </a:prstGeom>
          <a:noFill/>
          <a:ln>
            <a:noFill/>
          </a:ln>
        </p:spPr>
        <p:txBody>
          <a:bodyPr anchorCtr="0" anchor="t" bIns="45700" lIns="0"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g23f2355591d_1_17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77" name="Google Shape;377;g23f2355591d_1_17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78" name="Google Shape;378;g23f2355591d_1_17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9" name="Shape 379"/>
        <p:cNvGrpSpPr/>
        <p:nvPr/>
      </p:nvGrpSpPr>
      <p:grpSpPr>
        <a:xfrm>
          <a:off x="0" y="0"/>
          <a:ext cx="0" cy="0"/>
          <a:chOff x="0" y="0"/>
          <a:chExt cx="0" cy="0"/>
        </a:xfrm>
      </p:grpSpPr>
      <p:sp>
        <p:nvSpPr>
          <p:cNvPr id="380" name="Google Shape;380;g23f2355591d_1_18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81" name="Google Shape;381;g23f2355591d_1_18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82" name="Google Shape;382;g23f2355591d_1_18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47" name="Shape 47"/>
        <p:cNvGrpSpPr/>
        <p:nvPr/>
      </p:nvGrpSpPr>
      <p:grpSpPr>
        <a:xfrm>
          <a:off x="0" y="0"/>
          <a:ext cx="0" cy="0"/>
          <a:chOff x="0" y="0"/>
          <a:chExt cx="0" cy="0"/>
        </a:xfrm>
      </p:grpSpPr>
      <p:pic>
        <p:nvPicPr>
          <p:cNvPr id="48" name="Google Shape;48;p14"/>
          <p:cNvPicPr preferRelativeResize="0"/>
          <p:nvPr/>
        </p:nvPicPr>
        <p:blipFill rotWithShape="1">
          <a:blip r:embed="rId2">
            <a:alphaModFix amt="10000"/>
          </a:blip>
          <a:srcRect b="11950" l="0" r="31581" t="0"/>
          <a:stretch/>
        </p:blipFill>
        <p:spPr>
          <a:xfrm>
            <a:off x="6530645" y="821214"/>
            <a:ext cx="5661356" cy="6036786"/>
          </a:xfrm>
          <a:prstGeom prst="rect">
            <a:avLst/>
          </a:prstGeom>
          <a:noFill/>
          <a:ln>
            <a:noFill/>
          </a:ln>
        </p:spPr>
      </p:pic>
      <p:pic>
        <p:nvPicPr>
          <p:cNvPr descr="Center on Child Wellbeing and Trauma Logo" id="49" name="Google Shape;49;p14"/>
          <p:cNvPicPr preferRelativeResize="0"/>
          <p:nvPr/>
        </p:nvPicPr>
        <p:blipFill rotWithShape="1">
          <a:blip r:embed="rId3">
            <a:alphaModFix/>
          </a:blip>
          <a:srcRect b="0" l="0" r="0" t="0"/>
          <a:stretch/>
        </p:blipFill>
        <p:spPr>
          <a:xfrm>
            <a:off x="369930" y="399136"/>
            <a:ext cx="5694540" cy="996002"/>
          </a:xfrm>
          <a:prstGeom prst="rect">
            <a:avLst/>
          </a:prstGeom>
          <a:noFill/>
          <a:ln>
            <a:noFill/>
          </a:ln>
        </p:spPr>
      </p:pic>
      <p:sp>
        <p:nvSpPr>
          <p:cNvPr id="50" name="Google Shape;50;p14"/>
          <p:cNvSpPr txBox="1"/>
          <p:nvPr>
            <p:ph type="ctrTitle"/>
          </p:nvPr>
        </p:nvSpPr>
        <p:spPr>
          <a:xfrm>
            <a:off x="761817" y="1644805"/>
            <a:ext cx="9144000" cy="200412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accent1"/>
              </a:buClr>
              <a:buSzPts val="4200"/>
              <a:buFont typeface="Arial Black"/>
              <a:buNone/>
              <a:defRPr b="1" i="0" sz="420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 type="subTitle"/>
          </p:nvPr>
        </p:nvSpPr>
        <p:spPr>
          <a:xfrm>
            <a:off x="761817" y="3830879"/>
            <a:ext cx="9144000" cy="729331"/>
          </a:xfrm>
          <a:prstGeom prst="rect">
            <a:avLst/>
          </a:prstGeom>
          <a:noFill/>
          <a:ln>
            <a:noFill/>
          </a:ln>
        </p:spPr>
        <p:txBody>
          <a:bodyPr anchorCtr="0" anchor="t" bIns="45700" lIns="0" spcFirstLastPara="1" rIns="91425" wrap="square" tIns="45700">
            <a:normAutofit/>
          </a:bodyPr>
          <a:lstStyle>
            <a:lvl1pPr lvl="0" algn="l">
              <a:lnSpc>
                <a:spcPct val="90000"/>
              </a:lnSpc>
              <a:spcBef>
                <a:spcPts val="1000"/>
              </a:spcBef>
              <a:spcAft>
                <a:spcPts val="0"/>
              </a:spcAft>
              <a:buSzPts val="2800"/>
              <a:buNone/>
              <a:defRPr i="0" sz="2800">
                <a:solidFill>
                  <a:schemeClr val="dk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2" name="Google Shape;52;p14"/>
          <p:cNvSpPr txBox="1"/>
          <p:nvPr>
            <p:ph idx="2" type="body"/>
          </p:nvPr>
        </p:nvSpPr>
        <p:spPr>
          <a:xfrm>
            <a:off x="761817" y="5137199"/>
            <a:ext cx="3732212" cy="709613"/>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000"/>
              <a:buFont typeface="Arial"/>
              <a:buNone/>
              <a:defRPr sz="2000">
                <a:solidFill>
                  <a:schemeClr val="dk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4"/>
          <p:cNvSpPr txBox="1"/>
          <p:nvPr>
            <p:ph idx="3" type="body"/>
          </p:nvPr>
        </p:nvSpPr>
        <p:spPr>
          <a:xfrm>
            <a:off x="7097304" y="5137199"/>
            <a:ext cx="4342210" cy="709613"/>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2000"/>
              <a:buFont typeface="Arial"/>
              <a:buNone/>
              <a:defRPr sz="2000">
                <a:solidFill>
                  <a:schemeClr val="dk1"/>
                </a:solidFill>
              </a:defRPr>
            </a:lvl1pPr>
            <a:lvl2pPr indent="-228600" lvl="1" marL="914400" algn="l">
              <a:lnSpc>
                <a:spcPct val="90000"/>
              </a:lnSpc>
              <a:spcBef>
                <a:spcPts val="500"/>
              </a:spcBef>
              <a:spcAft>
                <a:spcPts val="0"/>
              </a:spcAft>
              <a:buSzPts val="2200"/>
              <a:buFont typeface="Arial"/>
              <a:buNone/>
              <a:defRPr/>
            </a:lvl2pPr>
            <a:lvl3pPr indent="-228600" lvl="2" marL="1371600" algn="l">
              <a:lnSpc>
                <a:spcPct val="90000"/>
              </a:lnSpc>
              <a:spcBef>
                <a:spcPts val="500"/>
              </a:spcBef>
              <a:spcAft>
                <a:spcPts val="0"/>
              </a:spcAft>
              <a:buSzPts val="2000"/>
              <a:buFont typeface="Arial"/>
              <a:buNone/>
              <a:defRPr/>
            </a:lvl3pPr>
            <a:lvl4pPr indent="-228600" lvl="3" marL="1828800" algn="l">
              <a:lnSpc>
                <a:spcPct val="90000"/>
              </a:lnSpc>
              <a:spcBef>
                <a:spcPts val="500"/>
              </a:spcBef>
              <a:spcAft>
                <a:spcPts val="0"/>
              </a:spcAft>
              <a:buSzPts val="1800"/>
              <a:buFont typeface="Arial"/>
              <a:buNone/>
              <a:defRPr/>
            </a:lvl4pPr>
            <a:lvl5pPr indent="-228600" lvl="4" marL="2286000" algn="l">
              <a:lnSpc>
                <a:spcPct val="90000"/>
              </a:lnSpc>
              <a:spcBef>
                <a:spcPts val="500"/>
              </a:spcBef>
              <a:spcAft>
                <a:spcPts val="0"/>
              </a:spcAft>
              <a:buSzPts val="16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4"/>
          <p:cNvSpPr txBox="1"/>
          <p:nvPr>
            <p:ph idx="4" type="body"/>
          </p:nvPr>
        </p:nvSpPr>
        <p:spPr>
          <a:xfrm>
            <a:off x="752486" y="6306472"/>
            <a:ext cx="10687028" cy="551528"/>
          </a:xfrm>
          <a:prstGeom prst="rect">
            <a:avLst/>
          </a:prstGeom>
          <a:noFill/>
          <a:ln>
            <a:noFill/>
          </a:ln>
        </p:spPr>
        <p:txBody>
          <a:bodyPr anchorCtr="0" anchor="t" bIns="45700" lIns="0" spcFirstLastPara="1" rIns="0" wrap="square" tIns="45700">
            <a:normAutofit/>
          </a:bodyPr>
          <a:lstStyle>
            <a:lvl1pPr indent="-228600" lvl="0" marL="457200" algn="r">
              <a:lnSpc>
                <a:spcPct val="90000"/>
              </a:lnSpc>
              <a:spcBef>
                <a:spcPts val="1000"/>
              </a:spcBef>
              <a:spcAft>
                <a:spcPts val="0"/>
              </a:spcAft>
              <a:buSzPts val="1200"/>
              <a:buNone/>
              <a:defRPr b="1" i="0" sz="1200">
                <a:solidFill>
                  <a:schemeClr val="dk1"/>
                </a:solidFill>
                <a:latin typeface="Arial Black"/>
                <a:ea typeface="Arial Black"/>
                <a:cs typeface="Arial Black"/>
                <a:sym typeface="Arial Black"/>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3" name="Shape 383"/>
        <p:cNvGrpSpPr/>
        <p:nvPr/>
      </p:nvGrpSpPr>
      <p:grpSpPr>
        <a:xfrm>
          <a:off x="0" y="0"/>
          <a:ext cx="0" cy="0"/>
          <a:chOff x="0" y="0"/>
          <a:chExt cx="0" cy="0"/>
        </a:xfrm>
      </p:grpSpPr>
      <p:sp>
        <p:nvSpPr>
          <p:cNvPr id="384" name="Google Shape;384;g23f2355591d_1_186"/>
          <p:cNvSpPr txBox="1"/>
          <p:nvPr>
            <p:ph type="title"/>
          </p:nvPr>
        </p:nvSpPr>
        <p:spPr>
          <a:xfrm>
            <a:off x="457200" y="500066"/>
            <a:ext cx="11277599" cy="885390"/>
          </a:xfrm>
          <a:prstGeom prst="rect">
            <a:avLst/>
          </a:prstGeom>
          <a:noFill/>
          <a:ln>
            <a:noFill/>
          </a:ln>
        </p:spPr>
        <p:txBody>
          <a:bodyPr anchorCtr="0" anchor="t" bIns="45700" lIns="0"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g23f2355591d_1_186"/>
          <p:cNvSpPr txBox="1"/>
          <p:nvPr>
            <p:ph idx="1" type="body"/>
          </p:nvPr>
        </p:nvSpPr>
        <p:spPr>
          <a:xfrm>
            <a:off x="457200" y="1828799"/>
            <a:ext cx="11277600" cy="3459639"/>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6" name="Google Shape;386;g23f2355591d_1_18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87" name="Google Shape;387;g23f2355591d_1_18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88" name="Google Shape;388;g23f2355591d_1_18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55" name="Shape 55"/>
        <p:cNvGrpSpPr/>
        <p:nvPr/>
      </p:nvGrpSpPr>
      <p:grpSpPr>
        <a:xfrm>
          <a:off x="0" y="0"/>
          <a:ext cx="0" cy="0"/>
          <a:chOff x="0" y="0"/>
          <a:chExt cx="0" cy="0"/>
        </a:xfrm>
      </p:grpSpPr>
      <p:sp>
        <p:nvSpPr>
          <p:cNvPr id="56" name="Google Shape;56;p15"/>
          <p:cNvSpPr txBox="1"/>
          <p:nvPr>
            <p:ph type="ctrTitle"/>
          </p:nvPr>
        </p:nvSpPr>
        <p:spPr>
          <a:xfrm>
            <a:off x="1524000" y="371927"/>
            <a:ext cx="9144000" cy="238760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accent1"/>
              </a:buClr>
              <a:buSzPts val="5000"/>
              <a:buFont typeface="Arial Black"/>
              <a:buNone/>
              <a:defRPr b="1" i="0" sz="500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5"/>
          <p:cNvSpPr txBox="1"/>
          <p:nvPr>
            <p:ph idx="1" type="subTitle"/>
          </p:nvPr>
        </p:nvSpPr>
        <p:spPr>
          <a:xfrm>
            <a:off x="1524000" y="2941479"/>
            <a:ext cx="9144000" cy="729331"/>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SzPts val="3000"/>
              <a:buNone/>
              <a:defRPr i="0" sz="3000">
                <a:solidFill>
                  <a:schemeClr val="dk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Center on Child Wellbeing and Trauma Logo" id="58" name="Google Shape;58;p15"/>
          <p:cNvPicPr preferRelativeResize="0"/>
          <p:nvPr/>
        </p:nvPicPr>
        <p:blipFill rotWithShape="1">
          <a:blip r:embed="rId2">
            <a:alphaModFix/>
          </a:blip>
          <a:srcRect b="0" l="2444" r="3071" t="0"/>
          <a:stretch/>
        </p:blipFill>
        <p:spPr>
          <a:xfrm>
            <a:off x="4926564" y="4374815"/>
            <a:ext cx="2341983" cy="1699092"/>
          </a:xfrm>
          <a:prstGeom prst="rect">
            <a:avLst/>
          </a:prstGeom>
          <a:noFill/>
          <a:ln>
            <a:noFill/>
          </a:ln>
        </p:spPr>
      </p:pic>
      <p:sp>
        <p:nvSpPr>
          <p:cNvPr id="59" name="Google Shape;59;p15"/>
          <p:cNvSpPr txBox="1"/>
          <p:nvPr>
            <p:ph idx="2" type="body"/>
          </p:nvPr>
        </p:nvSpPr>
        <p:spPr>
          <a:xfrm>
            <a:off x="1524000" y="6306472"/>
            <a:ext cx="9144000" cy="551528"/>
          </a:xfrm>
          <a:prstGeom prst="rect">
            <a:avLst/>
          </a:prstGeom>
          <a:noFill/>
          <a:ln>
            <a:noFill/>
          </a:ln>
        </p:spPr>
        <p:txBody>
          <a:bodyPr anchorCtr="0" anchor="t" bIns="45700" lIns="0" spcFirstLastPara="1" rIns="91425" wrap="square" tIns="45700">
            <a:normAutofit/>
          </a:bodyPr>
          <a:lstStyle>
            <a:lvl1pPr indent="-228600" lvl="0" marL="457200" algn="ctr">
              <a:lnSpc>
                <a:spcPct val="90000"/>
              </a:lnSpc>
              <a:spcBef>
                <a:spcPts val="1000"/>
              </a:spcBef>
              <a:spcAft>
                <a:spcPts val="0"/>
              </a:spcAft>
              <a:buSzPts val="1200"/>
              <a:buNone/>
              <a:defRPr b="1" i="0" sz="1200">
                <a:solidFill>
                  <a:schemeClr val="dk1"/>
                </a:solidFill>
                <a:latin typeface="Arial Black"/>
                <a:ea typeface="Arial Black"/>
                <a:cs typeface="Arial Black"/>
                <a:sym typeface="Arial Black"/>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60" name="Shape 60"/>
        <p:cNvGrpSpPr/>
        <p:nvPr/>
      </p:nvGrpSpPr>
      <p:grpSpPr>
        <a:xfrm>
          <a:off x="0" y="0"/>
          <a:ext cx="0" cy="0"/>
          <a:chOff x="0" y="0"/>
          <a:chExt cx="0" cy="0"/>
        </a:xfrm>
      </p:grpSpPr>
      <p:pic>
        <p:nvPicPr>
          <p:cNvPr descr="Center on Child Wellbeing and Trauma Logo" id="61" name="Google Shape;61;p16"/>
          <p:cNvPicPr preferRelativeResize="0"/>
          <p:nvPr/>
        </p:nvPicPr>
        <p:blipFill rotWithShape="1">
          <a:blip r:embed="rId2">
            <a:alphaModFix/>
          </a:blip>
          <a:srcRect b="0" l="0" r="0" t="0"/>
          <a:stretch/>
        </p:blipFill>
        <p:spPr>
          <a:xfrm>
            <a:off x="369930" y="399136"/>
            <a:ext cx="5694540" cy="996002"/>
          </a:xfrm>
          <a:prstGeom prst="rect">
            <a:avLst/>
          </a:prstGeom>
          <a:noFill/>
          <a:ln>
            <a:noFill/>
          </a:ln>
        </p:spPr>
      </p:pic>
      <p:sp>
        <p:nvSpPr>
          <p:cNvPr id="62" name="Google Shape;62;p16"/>
          <p:cNvSpPr txBox="1"/>
          <p:nvPr>
            <p:ph type="ctrTitle"/>
          </p:nvPr>
        </p:nvSpPr>
        <p:spPr>
          <a:xfrm>
            <a:off x="1524000" y="1654618"/>
            <a:ext cx="9144000" cy="238760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accent1"/>
              </a:buClr>
              <a:buSzPts val="5000"/>
              <a:buFont typeface="Arial Black"/>
              <a:buNone/>
              <a:defRPr b="1" i="0" sz="500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txBox="1"/>
          <p:nvPr>
            <p:ph idx="1" type="subTitle"/>
          </p:nvPr>
        </p:nvSpPr>
        <p:spPr>
          <a:xfrm>
            <a:off x="1524000" y="4224170"/>
            <a:ext cx="9144000" cy="729331"/>
          </a:xfrm>
          <a:prstGeom prst="rect">
            <a:avLst/>
          </a:prstGeom>
          <a:noFill/>
          <a:ln>
            <a:noFill/>
          </a:ln>
        </p:spPr>
        <p:txBody>
          <a:bodyPr anchorCtr="0" anchor="t" bIns="45700" lIns="0" spcFirstLastPara="1" rIns="91425" wrap="square" tIns="45700">
            <a:normAutofit/>
          </a:bodyPr>
          <a:lstStyle>
            <a:lvl1pPr lvl="0" algn="ctr">
              <a:lnSpc>
                <a:spcPct val="90000"/>
              </a:lnSpc>
              <a:spcBef>
                <a:spcPts val="1000"/>
              </a:spcBef>
              <a:spcAft>
                <a:spcPts val="0"/>
              </a:spcAft>
              <a:buSzPts val="3000"/>
              <a:buNone/>
              <a:defRPr i="0" sz="3000">
                <a:solidFill>
                  <a:schemeClr val="dk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descr="Massachusetts Office of the Child Advocate logo" id="64" name="Google Shape;64;p16"/>
          <p:cNvSpPr/>
          <p:nvPr/>
        </p:nvSpPr>
        <p:spPr>
          <a:xfrm>
            <a:off x="405365" y="5572838"/>
            <a:ext cx="1768600" cy="88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UMass Chan Medical School Commonwealth Medicine logo" id="65" name="Google Shape;65;p16"/>
          <p:cNvPicPr preferRelativeResize="0"/>
          <p:nvPr/>
        </p:nvPicPr>
        <p:blipFill rotWithShape="1">
          <a:blip r:embed="rId3">
            <a:alphaModFix/>
          </a:blip>
          <a:srcRect b="0" l="0" r="0" t="0"/>
          <a:stretch/>
        </p:blipFill>
        <p:spPr>
          <a:xfrm>
            <a:off x="2524196" y="5572838"/>
            <a:ext cx="1709761" cy="907584"/>
          </a:xfrm>
          <a:prstGeom prst="rect">
            <a:avLst/>
          </a:prstGeom>
          <a:noFill/>
          <a:ln>
            <a:noFill/>
          </a:ln>
        </p:spPr>
      </p:pic>
      <p:sp>
        <p:nvSpPr>
          <p:cNvPr id="66" name="Google Shape;66;p16"/>
          <p:cNvSpPr txBox="1"/>
          <p:nvPr>
            <p:ph idx="2" type="body"/>
          </p:nvPr>
        </p:nvSpPr>
        <p:spPr>
          <a:xfrm>
            <a:off x="8812924" y="6255673"/>
            <a:ext cx="2921876" cy="551528"/>
          </a:xfrm>
          <a:prstGeom prst="rect">
            <a:avLst/>
          </a:prstGeom>
          <a:noFill/>
          <a:ln>
            <a:noFill/>
          </a:ln>
        </p:spPr>
        <p:txBody>
          <a:bodyPr anchorCtr="0" anchor="t" bIns="45700" lIns="0" spcFirstLastPara="1" rIns="0" wrap="square" tIns="45700">
            <a:normAutofit/>
          </a:bodyPr>
          <a:lstStyle>
            <a:lvl1pPr indent="-228600" lvl="0" marL="457200" algn="r">
              <a:lnSpc>
                <a:spcPct val="90000"/>
              </a:lnSpc>
              <a:spcBef>
                <a:spcPts val="1000"/>
              </a:spcBef>
              <a:spcAft>
                <a:spcPts val="0"/>
              </a:spcAft>
              <a:buSzPts val="1200"/>
              <a:buNone/>
              <a:defRPr b="1" i="0" sz="1200">
                <a:solidFill>
                  <a:schemeClr val="dk1"/>
                </a:solidFill>
                <a:latin typeface="Arial Black"/>
                <a:ea typeface="Arial Black"/>
                <a:cs typeface="Arial Black"/>
                <a:sym typeface="Arial Black"/>
              </a:defRPr>
            </a:lvl1pPr>
            <a:lvl2pPr indent="-228600" lvl="1" marL="914400" algn="l">
              <a:lnSpc>
                <a:spcPct val="90000"/>
              </a:lnSpc>
              <a:spcBef>
                <a:spcPts val="500"/>
              </a:spcBef>
              <a:spcAft>
                <a:spcPts val="0"/>
              </a:spcAft>
              <a:buSzPts val="22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
  <p:cSld name="SectionDivider">
    <p:spTree>
      <p:nvGrpSpPr>
        <p:cNvPr id="67" name="Shape 67"/>
        <p:cNvGrpSpPr/>
        <p:nvPr/>
      </p:nvGrpSpPr>
      <p:grpSpPr>
        <a:xfrm>
          <a:off x="0" y="0"/>
          <a:ext cx="0" cy="0"/>
          <a:chOff x="0" y="0"/>
          <a:chExt cx="0" cy="0"/>
        </a:xfrm>
      </p:grpSpPr>
      <p:sp>
        <p:nvSpPr>
          <p:cNvPr id="68" name="Google Shape;68;p17"/>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9" name="Google Shape;69;p17"/>
          <p:cNvPicPr preferRelativeResize="0"/>
          <p:nvPr/>
        </p:nvPicPr>
        <p:blipFill rotWithShape="1">
          <a:blip r:embed="rId2">
            <a:alphaModFix amt="10000"/>
          </a:blip>
          <a:srcRect b="11950" l="0" r="31581" t="0"/>
          <a:stretch/>
        </p:blipFill>
        <p:spPr>
          <a:xfrm>
            <a:off x="6530645" y="821214"/>
            <a:ext cx="5661356" cy="6036786"/>
          </a:xfrm>
          <a:prstGeom prst="rect">
            <a:avLst/>
          </a:prstGeom>
          <a:noFill/>
          <a:ln>
            <a:noFill/>
          </a:ln>
        </p:spPr>
      </p:pic>
      <p:sp>
        <p:nvSpPr>
          <p:cNvPr id="70" name="Google Shape;70;p17"/>
          <p:cNvSpPr txBox="1"/>
          <p:nvPr>
            <p:ph type="ctrTitle"/>
          </p:nvPr>
        </p:nvSpPr>
        <p:spPr>
          <a:xfrm>
            <a:off x="457200" y="1616978"/>
            <a:ext cx="11277600" cy="1995661"/>
          </a:xfrm>
          <a:prstGeom prst="rect">
            <a:avLst/>
          </a:prstGeom>
          <a:noFill/>
          <a:ln>
            <a:noFill/>
          </a:ln>
        </p:spPr>
        <p:txBody>
          <a:bodyPr anchorCtr="0" anchor="b" bIns="45700" lIns="0" spcFirstLastPara="1" rIns="91425" wrap="square" tIns="45700">
            <a:noAutofit/>
          </a:bodyPr>
          <a:lstStyle>
            <a:lvl1pPr lvl="0" algn="ctr">
              <a:lnSpc>
                <a:spcPct val="90000"/>
              </a:lnSpc>
              <a:spcBef>
                <a:spcPts val="0"/>
              </a:spcBef>
              <a:spcAft>
                <a:spcPts val="0"/>
              </a:spcAft>
              <a:buClr>
                <a:schemeClr val="lt1"/>
              </a:buClr>
              <a:buSzPts val="4200"/>
              <a:buFont typeface="Arial Black"/>
              <a:buNone/>
              <a:defRPr b="1" i="0" sz="420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Center on Child Wellbeing and Trauma Logo" id="71" name="Google Shape;71;p17"/>
          <p:cNvSpPr/>
          <p:nvPr/>
        </p:nvSpPr>
        <p:spPr>
          <a:xfrm>
            <a:off x="401460" y="5787025"/>
            <a:ext cx="3659020" cy="726239"/>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7"/>
          <p:cNvSpPr txBox="1"/>
          <p:nvPr/>
        </p:nvSpPr>
        <p:spPr>
          <a:xfrm>
            <a:off x="8991600" y="6168463"/>
            <a:ext cx="2743200" cy="365125"/>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lt1"/>
                </a:solidFill>
                <a:latin typeface="Arial"/>
                <a:ea typeface="Arial"/>
                <a:cs typeface="Arial"/>
                <a:sym typeface="Arial"/>
              </a:rPr>
              <a:t>‹#›</a:t>
            </a:fld>
            <a:endParaRPr b="0" i="0" sz="16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4032">
          <p15:clr>
            <a:srgbClr val="FBAE40"/>
          </p15:clr>
        </p15:guide>
        <p15:guide id="2" orient="horz" pos="576">
          <p15:clr>
            <a:srgbClr val="FBAE40"/>
          </p15:clr>
        </p15:guide>
        <p15:guide id="3" pos="7392">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32"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9.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1" Type="http://schemas.openxmlformats.org/officeDocument/2006/relationships/image" Target="../media/image2.png"/><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5" Type="http://schemas.openxmlformats.org/officeDocument/2006/relationships/slideLayout" Target="../slideLayouts/slideLayout34.xml"/><Relationship Id="rId6" Type="http://schemas.openxmlformats.org/officeDocument/2006/relationships/slideLayout" Target="../slideLayouts/slideLayout35.xml"/><Relationship Id="rId29" Type="http://schemas.openxmlformats.org/officeDocument/2006/relationships/slideLayout" Target="../slideLayouts/slideLayout58.xml"/><Relationship Id="rId7" Type="http://schemas.openxmlformats.org/officeDocument/2006/relationships/slideLayout" Target="../slideLayouts/slideLayout36.xml"/><Relationship Id="rId8" Type="http://schemas.openxmlformats.org/officeDocument/2006/relationships/slideLayout" Target="../slideLayouts/slideLayout37.xml"/><Relationship Id="rId31" Type="http://schemas.openxmlformats.org/officeDocument/2006/relationships/slideLayout" Target="../slideLayouts/slideLayout60.xml"/><Relationship Id="rId30" Type="http://schemas.openxmlformats.org/officeDocument/2006/relationships/slideLayout" Target="../slideLayouts/slideLayout59.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32" Type="http://schemas.openxmlformats.org/officeDocument/2006/relationships/theme" Target="../theme/theme1.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9" Type="http://schemas.openxmlformats.org/officeDocument/2006/relationships/slideLayout" Target="../slideLayouts/slideLayout48.xml"/><Relationship Id="rId1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457200" y="500066"/>
            <a:ext cx="11277599" cy="885390"/>
          </a:xfrm>
          <a:prstGeom prst="rect">
            <a:avLst/>
          </a:prstGeom>
          <a:noFill/>
          <a:ln>
            <a:noFill/>
          </a:ln>
        </p:spPr>
        <p:txBody>
          <a:bodyPr anchorCtr="0" anchor="t" bIns="45700" lIns="0" spcFirstLastPara="1" rIns="91425" wrap="square" tIns="45700">
            <a:normAutofit/>
          </a:bodyPr>
          <a:lstStyle>
            <a:lvl1pPr lvl="0" marR="0" rtl="0" algn="l">
              <a:lnSpc>
                <a:spcPct val="90000"/>
              </a:lnSpc>
              <a:spcBef>
                <a:spcPts val="0"/>
              </a:spcBef>
              <a:spcAft>
                <a:spcPts val="0"/>
              </a:spcAft>
              <a:buClr>
                <a:schemeClr val="accent1"/>
              </a:buClr>
              <a:buSzPts val="3600"/>
              <a:buFont typeface="Arial Black"/>
              <a:buNone/>
              <a:defRPr b="1" i="0" sz="3600" u="none" cap="none" strike="noStrike">
                <a:solidFill>
                  <a:schemeClr val="accent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8"/>
          <p:cNvSpPr txBox="1"/>
          <p:nvPr>
            <p:ph idx="1" type="body"/>
          </p:nvPr>
        </p:nvSpPr>
        <p:spPr>
          <a:xfrm>
            <a:off x="457200" y="1828799"/>
            <a:ext cx="11277600" cy="3459639"/>
          </a:xfrm>
          <a:prstGeom prst="rect">
            <a:avLst/>
          </a:prstGeom>
          <a:noFill/>
          <a:ln>
            <a:noFill/>
          </a:ln>
        </p:spPr>
        <p:txBody>
          <a:bodyPr anchorCtr="0" anchor="t" bIns="45700" lIns="0" spcFirstLastPara="1" rIns="91425" wrap="square" tIns="45700">
            <a:norm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accent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8" name="Google Shape;8;p8"/>
          <p:cNvPicPr preferRelativeResize="0"/>
          <p:nvPr/>
        </p:nvPicPr>
        <p:blipFill rotWithShape="1">
          <a:blip r:embed="rId1">
            <a:alphaModFix amt="50000"/>
          </a:blip>
          <a:srcRect b="11950" l="0" r="31581" t="0"/>
          <a:stretch/>
        </p:blipFill>
        <p:spPr>
          <a:xfrm>
            <a:off x="6530645" y="821214"/>
            <a:ext cx="5661356" cy="60367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
          <p15:clr>
            <a:srgbClr val="F26B43"/>
          </p15:clr>
        </p15:guide>
        <p15:guide id="3" orient="horz" pos="576">
          <p15:clr>
            <a:srgbClr val="F26B43"/>
          </p15:clr>
        </p15:guide>
        <p15:guide id="4" orient="horz" pos="4032">
          <p15:clr>
            <a:srgbClr val="F26B43"/>
          </p15:clr>
        </p15:guide>
        <p15:guide id="5" pos="3840">
          <p15:clr>
            <a:srgbClr val="F26B43"/>
          </p15:clr>
        </p15:guide>
        <p15:guide id="6" pos="7392">
          <p15:clr>
            <a:srgbClr val="F26B43"/>
          </p15:clr>
        </p15:guide>
        <p15:guide id="7" orient="horz" pos="864">
          <p15:clr>
            <a:srgbClr val="F26B43"/>
          </p15:clr>
        </p15:guide>
        <p15:guide id="8" orient="horz" pos="1152">
          <p15:clr>
            <a:srgbClr val="F26B43"/>
          </p15:clr>
        </p15:guide>
        <p15:guide id="9"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g23f2355591d_1_0"/>
          <p:cNvSpPr txBox="1"/>
          <p:nvPr>
            <p:ph type="title"/>
          </p:nvPr>
        </p:nvSpPr>
        <p:spPr>
          <a:xfrm>
            <a:off x="457200" y="500066"/>
            <a:ext cx="11277599" cy="885390"/>
          </a:xfrm>
          <a:prstGeom prst="rect">
            <a:avLst/>
          </a:prstGeom>
          <a:noFill/>
          <a:ln>
            <a:noFill/>
          </a:ln>
        </p:spPr>
        <p:txBody>
          <a:bodyPr anchorCtr="0" anchor="t" bIns="45700" lIns="0" spcFirstLastPara="1" rIns="91425" wrap="square" tIns="45700">
            <a:normAutofit/>
          </a:bodyPr>
          <a:lstStyle>
            <a:lvl1pPr lvl="0" marR="0" rtl="0" algn="l">
              <a:lnSpc>
                <a:spcPct val="90000"/>
              </a:lnSpc>
              <a:spcBef>
                <a:spcPts val="0"/>
              </a:spcBef>
              <a:spcAft>
                <a:spcPts val="0"/>
              </a:spcAft>
              <a:buClr>
                <a:schemeClr val="accent1"/>
              </a:buClr>
              <a:buSzPts val="3600"/>
              <a:buFont typeface="Arial Black"/>
              <a:buNone/>
              <a:defRPr b="1" i="0" sz="3600" u="none" cap="none" strike="noStrike">
                <a:solidFill>
                  <a:schemeClr val="accent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9" name="Google Shape;199;g23f2355591d_1_0"/>
          <p:cNvSpPr txBox="1"/>
          <p:nvPr>
            <p:ph idx="1" type="body"/>
          </p:nvPr>
        </p:nvSpPr>
        <p:spPr>
          <a:xfrm>
            <a:off x="457200" y="1828799"/>
            <a:ext cx="11277600" cy="3459639"/>
          </a:xfrm>
          <a:prstGeom prst="rect">
            <a:avLst/>
          </a:prstGeom>
          <a:noFill/>
          <a:ln>
            <a:noFill/>
          </a:ln>
        </p:spPr>
        <p:txBody>
          <a:bodyPr anchorCtr="0" anchor="t" bIns="45700" lIns="0" spcFirstLastPara="1" rIns="91425" wrap="square" tIns="45700">
            <a:norm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accent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00" name="Google Shape;200;g23f2355591d_1_0"/>
          <p:cNvPicPr preferRelativeResize="0"/>
          <p:nvPr/>
        </p:nvPicPr>
        <p:blipFill rotWithShape="1">
          <a:blip r:embed="rId1">
            <a:alphaModFix amt="50000"/>
          </a:blip>
          <a:srcRect b="11950" l="0" r="31581" t="0"/>
          <a:stretch/>
        </p:blipFill>
        <p:spPr>
          <a:xfrm>
            <a:off x="6530645" y="821214"/>
            <a:ext cx="5661356" cy="60367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
          <p15:clr>
            <a:srgbClr val="F26B43"/>
          </p15:clr>
        </p15:guide>
        <p15:guide id="3" orient="horz" pos="576">
          <p15:clr>
            <a:srgbClr val="F26B43"/>
          </p15:clr>
        </p15:guide>
        <p15:guide id="4" orient="horz" pos="4032">
          <p15:clr>
            <a:srgbClr val="F26B43"/>
          </p15:clr>
        </p15:guide>
        <p15:guide id="5" pos="3840">
          <p15:clr>
            <a:srgbClr val="F26B43"/>
          </p15:clr>
        </p15:guide>
        <p15:guide id="6" pos="7392">
          <p15:clr>
            <a:srgbClr val="F26B43"/>
          </p15:clr>
        </p15:guide>
        <p15:guide id="7" orient="horz" pos="864">
          <p15:clr>
            <a:srgbClr val="F26B43"/>
          </p15:clr>
        </p15:guide>
        <p15:guide id="8" orient="horz" pos="1152">
          <p15:clr>
            <a:srgbClr val="F26B43"/>
          </p15:clr>
        </p15:guide>
        <p15:guide id="9" orient="horz"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hyperlink" Target="http://www.heywood.org/handlewithcare" TargetMode="External"/><Relationship Id="rId4" Type="http://schemas.openxmlformats.org/officeDocument/2006/relationships/image" Target="../media/image16.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1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
          <p:cNvSpPr txBox="1"/>
          <p:nvPr>
            <p:ph type="ctrTitle"/>
          </p:nvPr>
        </p:nvSpPr>
        <p:spPr>
          <a:xfrm>
            <a:off x="479297" y="2229105"/>
            <a:ext cx="6150897" cy="1699092"/>
          </a:xfrm>
          <a:prstGeom prst="rect">
            <a:avLst/>
          </a:prstGeom>
          <a:noFill/>
          <a:ln>
            <a:noFill/>
          </a:ln>
        </p:spPr>
        <p:txBody>
          <a:bodyPr anchorCtr="0" anchor="b" bIns="45700" lIns="0"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Arial Black"/>
              <a:buNone/>
            </a:pPr>
            <a:r>
              <a:rPr lang="en-US"/>
              <a:t>Handle with Care (HWC) Responder Team </a:t>
            </a:r>
            <a:endParaRPr/>
          </a:p>
        </p:txBody>
      </p:sp>
      <p:sp>
        <p:nvSpPr>
          <p:cNvPr id="394" name="Google Shape;394;p1"/>
          <p:cNvSpPr txBox="1"/>
          <p:nvPr>
            <p:ph idx="3" type="body"/>
          </p:nvPr>
        </p:nvSpPr>
        <p:spPr>
          <a:xfrm>
            <a:off x="479297" y="6063728"/>
            <a:ext cx="3985214" cy="535783"/>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SzPts val="1600"/>
              <a:buNone/>
            </a:pPr>
            <a:r>
              <a:rPr lang="en-US" sz="2400"/>
              <a:t>JUNE 29, 2023</a:t>
            </a:r>
            <a:endParaRPr sz="2400"/>
          </a:p>
        </p:txBody>
      </p:sp>
      <p:pic>
        <p:nvPicPr>
          <p:cNvPr id="395" name="Google Shape;395;p1"/>
          <p:cNvPicPr preferRelativeResize="0"/>
          <p:nvPr/>
        </p:nvPicPr>
        <p:blipFill>
          <a:blip r:embed="rId3">
            <a:alphaModFix/>
          </a:blip>
          <a:stretch>
            <a:fillRect/>
          </a:stretch>
        </p:blipFill>
        <p:spPr>
          <a:xfrm>
            <a:off x="1759303" y="4097000"/>
            <a:ext cx="2164135" cy="16158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23f2355591d_1_276"/>
          <p:cNvSpPr txBox="1"/>
          <p:nvPr>
            <p:ph type="title"/>
          </p:nvPr>
        </p:nvSpPr>
        <p:spPr>
          <a:xfrm>
            <a:off x="457200" y="457199"/>
            <a:ext cx="11277600" cy="817800"/>
          </a:xfrm>
          <a:prstGeom prst="rect">
            <a:avLst/>
          </a:prstGeom>
          <a:noFill/>
          <a:ln>
            <a:noFill/>
          </a:ln>
        </p:spPr>
        <p:txBody>
          <a:bodyPr anchorCtr="0" anchor="t" bIns="4570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Black"/>
              <a:buNone/>
            </a:pPr>
            <a:r>
              <a:rPr lang="en-US"/>
              <a:t>3 Positive Impacts from CART Program</a:t>
            </a:r>
            <a:endParaRPr/>
          </a:p>
        </p:txBody>
      </p:sp>
      <p:sp>
        <p:nvSpPr>
          <p:cNvPr id="505" name="Google Shape;505;g23f2355591d_1_276"/>
          <p:cNvSpPr txBox="1"/>
          <p:nvPr>
            <p:ph idx="1" type="body"/>
          </p:nvPr>
        </p:nvSpPr>
        <p:spPr>
          <a:xfrm>
            <a:off x="0" y="930540"/>
            <a:ext cx="12192000" cy="457200"/>
          </a:xfrm>
          <a:prstGeom prst="rect">
            <a:avLst/>
          </a:prstGeom>
          <a:solidFill>
            <a:schemeClr val="accent1"/>
          </a:solidFill>
          <a:ln>
            <a:noFill/>
          </a:ln>
        </p:spPr>
        <p:txBody>
          <a:bodyPr anchorCtr="0" anchor="ctr" bIns="0" lIns="457200" spcFirstLastPara="1" rIns="457200" wrap="square" tIns="0">
            <a:normAutofit/>
          </a:bodyPr>
          <a:lstStyle/>
          <a:p>
            <a:pPr indent="0" lvl="0" marL="0" rtl="0" algn="ctr">
              <a:lnSpc>
                <a:spcPct val="90000"/>
              </a:lnSpc>
              <a:spcBef>
                <a:spcPts val="0"/>
              </a:spcBef>
              <a:spcAft>
                <a:spcPts val="0"/>
              </a:spcAft>
              <a:buSzPts val="2400"/>
              <a:buFont typeface="Arial"/>
              <a:buNone/>
            </a:pPr>
            <a:r>
              <a:rPr lang="en-US"/>
              <a:t>3 key take-aways from CART Learning Sessions &amp; CART Coaching Sessions</a:t>
            </a:r>
            <a:endParaRPr/>
          </a:p>
        </p:txBody>
      </p:sp>
      <p:sp>
        <p:nvSpPr>
          <p:cNvPr id="506" name="Google Shape;506;g23f2355591d_1_276"/>
          <p:cNvSpPr txBox="1"/>
          <p:nvPr>
            <p:ph idx="2" type="body"/>
          </p:nvPr>
        </p:nvSpPr>
        <p:spPr>
          <a:xfrm>
            <a:off x="123825" y="1570170"/>
            <a:ext cx="6683375" cy="4357290"/>
          </a:xfrm>
          <a:prstGeom prst="rect">
            <a:avLst/>
          </a:prstGeom>
          <a:noFill/>
          <a:ln>
            <a:noFill/>
          </a:ln>
        </p:spPr>
        <p:txBody>
          <a:bodyPr anchorCtr="0" anchor="t" bIns="45700" lIns="0" spcFirstLastPara="1" rIns="91425" wrap="square" tIns="45700">
            <a:normAutofit fontScale="25000" lnSpcReduction="10000"/>
          </a:bodyPr>
          <a:lstStyle/>
          <a:p>
            <a:pPr indent="0" lvl="0" marL="457200" rtl="0" algn="l">
              <a:lnSpc>
                <a:spcPct val="90000"/>
              </a:lnSpc>
              <a:spcBef>
                <a:spcPts val="0"/>
              </a:spcBef>
              <a:spcAft>
                <a:spcPts val="0"/>
              </a:spcAft>
              <a:buNone/>
            </a:pPr>
            <a:r>
              <a:t/>
            </a:r>
            <a:endParaRPr b="1" sz="7330"/>
          </a:p>
          <a:p>
            <a:pPr indent="0" lvl="0" marL="0" rtl="0" algn="l">
              <a:lnSpc>
                <a:spcPct val="90000"/>
              </a:lnSpc>
              <a:spcBef>
                <a:spcPts val="0"/>
              </a:spcBef>
              <a:spcAft>
                <a:spcPts val="0"/>
              </a:spcAft>
              <a:buNone/>
            </a:pPr>
            <a:r>
              <a:t/>
            </a:r>
            <a:endParaRPr b="1" sz="8530"/>
          </a:p>
          <a:p>
            <a:pPr indent="0" lvl="0" marL="0" rtl="0" algn="l">
              <a:lnSpc>
                <a:spcPct val="90000"/>
              </a:lnSpc>
              <a:spcBef>
                <a:spcPts val="0"/>
              </a:spcBef>
              <a:spcAft>
                <a:spcPts val="0"/>
              </a:spcAft>
              <a:buNone/>
            </a:pPr>
            <a:r>
              <a:t/>
            </a:r>
            <a:endParaRPr b="1" sz="8530"/>
          </a:p>
          <a:p>
            <a:pPr indent="-211614" lvl="0" marL="228588" rtl="0" algn="l">
              <a:lnSpc>
                <a:spcPct val="90000"/>
              </a:lnSpc>
              <a:spcBef>
                <a:spcPts val="0"/>
              </a:spcBef>
              <a:spcAft>
                <a:spcPts val="0"/>
              </a:spcAft>
              <a:buSzPct val="100000"/>
              <a:buChar char="•"/>
            </a:pPr>
            <a:r>
              <a:rPr b="1" lang="en-US" sz="8530"/>
              <a:t>CART provides a structured environment to develop and implement deliverables for new initiative.</a:t>
            </a:r>
            <a:endParaRPr b="1" sz="8530"/>
          </a:p>
          <a:p>
            <a:pPr indent="-211614" lvl="0" marL="228589" rtl="0" algn="l">
              <a:lnSpc>
                <a:spcPct val="90000"/>
              </a:lnSpc>
              <a:spcBef>
                <a:spcPts val="1000"/>
              </a:spcBef>
              <a:spcAft>
                <a:spcPts val="0"/>
              </a:spcAft>
              <a:buSzPct val="100000"/>
              <a:buChar char="•"/>
            </a:pPr>
            <a:r>
              <a:rPr b="1" lang="en-US" sz="8530"/>
              <a:t>We have embraced the importance of respecting translation skills afforded an organization that serve a diverse population.</a:t>
            </a:r>
            <a:endParaRPr b="1" sz="8530"/>
          </a:p>
          <a:p>
            <a:pPr indent="-211614" lvl="0" marL="228589" rtl="0" algn="l">
              <a:lnSpc>
                <a:spcPct val="90000"/>
              </a:lnSpc>
              <a:spcBef>
                <a:spcPts val="1000"/>
              </a:spcBef>
              <a:spcAft>
                <a:spcPts val="0"/>
              </a:spcAft>
              <a:buSzPct val="100000"/>
              <a:buChar char="•"/>
            </a:pPr>
            <a:r>
              <a:rPr b="1" lang="en-US" sz="8530"/>
              <a:t>We provide organizations with a view through a trauma responsive lens to embrace, learn and deliver trauma informed care to youth in the communities we serve.</a:t>
            </a:r>
            <a:endParaRPr b="1" sz="8530"/>
          </a:p>
          <a:p>
            <a:pPr indent="-76189" lvl="0" marL="228589" rtl="0" algn="l">
              <a:lnSpc>
                <a:spcPct val="90000"/>
              </a:lnSpc>
              <a:spcBef>
                <a:spcPts val="1000"/>
              </a:spcBef>
              <a:spcAft>
                <a:spcPts val="0"/>
              </a:spcAft>
              <a:buSzPct val="59524"/>
              <a:buNone/>
            </a:pPr>
            <a:r>
              <a:t/>
            </a:r>
            <a:endParaRPr b="1" sz="7330"/>
          </a:p>
          <a:p>
            <a:pPr indent="-88889" lvl="1" marL="685766" rtl="0" algn="l">
              <a:lnSpc>
                <a:spcPct val="90000"/>
              </a:lnSpc>
              <a:spcBef>
                <a:spcPts val="500"/>
              </a:spcBef>
              <a:spcAft>
                <a:spcPts val="0"/>
              </a:spcAft>
              <a:buSzPct val="121212"/>
              <a:buNone/>
            </a:pPr>
            <a:r>
              <a:t/>
            </a:r>
            <a:endParaRPr sz="3300"/>
          </a:p>
          <a:p>
            <a:pPr indent="-88889" lvl="1" marL="685766" rtl="0" algn="l">
              <a:lnSpc>
                <a:spcPct val="90000"/>
              </a:lnSpc>
              <a:spcBef>
                <a:spcPts val="500"/>
              </a:spcBef>
              <a:spcAft>
                <a:spcPts val="0"/>
              </a:spcAft>
              <a:buSzPct val="181818"/>
              <a:buNone/>
            </a:pPr>
            <a:r>
              <a:t/>
            </a:r>
            <a:endParaRPr/>
          </a:p>
        </p:txBody>
      </p:sp>
      <p:pic>
        <p:nvPicPr>
          <p:cNvPr descr="Woman looking at computer screen" id="507" name="Google Shape;507;g23f2355591d_1_276"/>
          <p:cNvPicPr preferRelativeResize="0"/>
          <p:nvPr>
            <p:ph idx="3" type="body"/>
          </p:nvPr>
        </p:nvPicPr>
        <p:blipFill rotWithShape="1">
          <a:blip r:embed="rId3">
            <a:alphaModFix/>
          </a:blip>
          <a:srcRect b="0" l="0" r="0" t="0"/>
          <a:stretch/>
        </p:blipFill>
        <p:spPr>
          <a:xfrm>
            <a:off x="7035800" y="1752600"/>
            <a:ext cx="4233466" cy="378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2508b1a6b70_0_6"/>
          <p:cNvSpPr txBox="1"/>
          <p:nvPr>
            <p:ph type="title"/>
          </p:nvPr>
        </p:nvSpPr>
        <p:spPr>
          <a:xfrm>
            <a:off x="457200" y="457199"/>
            <a:ext cx="11277600" cy="817800"/>
          </a:xfrm>
          <a:prstGeom prst="rect">
            <a:avLst/>
          </a:prstGeom>
        </p:spPr>
        <p:txBody>
          <a:bodyPr anchorCtr="0" anchor="t" bIns="45700" lIns="0" spcFirstLastPara="1" rIns="0" wrap="square" tIns="0">
            <a:normAutofit/>
          </a:bodyPr>
          <a:lstStyle/>
          <a:p>
            <a:pPr indent="0" lvl="0" marL="0" rtl="0" algn="l">
              <a:spcBef>
                <a:spcPts val="0"/>
              </a:spcBef>
              <a:spcAft>
                <a:spcPts val="0"/>
              </a:spcAft>
              <a:buClr>
                <a:schemeClr val="accent1"/>
              </a:buClr>
              <a:buSzPts val="3600"/>
              <a:buFont typeface="Arial Black"/>
              <a:buNone/>
            </a:pPr>
            <a:r>
              <a:rPr lang="en-US"/>
              <a:t>3 Positive Impacts from CART Program </a:t>
            </a:r>
            <a:endParaRPr/>
          </a:p>
        </p:txBody>
      </p:sp>
      <p:sp>
        <p:nvSpPr>
          <p:cNvPr id="513" name="Google Shape;513;g2508b1a6b70_0_6"/>
          <p:cNvSpPr txBox="1"/>
          <p:nvPr>
            <p:ph idx="1" type="body"/>
          </p:nvPr>
        </p:nvSpPr>
        <p:spPr>
          <a:xfrm>
            <a:off x="0" y="1112979"/>
            <a:ext cx="12192000" cy="817800"/>
          </a:xfrm>
          <a:prstGeom prst="rect">
            <a:avLst/>
          </a:prstGeom>
        </p:spPr>
        <p:txBody>
          <a:bodyPr anchorCtr="0" anchor="ctr" bIns="0" lIns="457200" spcFirstLastPara="1" rIns="457200" wrap="square" tIns="0">
            <a:normAutofit fontScale="70000"/>
          </a:bodyPr>
          <a:lstStyle/>
          <a:p>
            <a:pPr indent="0" lvl="0" marL="0" rtl="0" algn="ctr">
              <a:spcBef>
                <a:spcPts val="0"/>
              </a:spcBef>
              <a:spcAft>
                <a:spcPts val="0"/>
              </a:spcAft>
              <a:buClr>
                <a:schemeClr val="dk1"/>
              </a:buClr>
              <a:buSzPct val="73008"/>
              <a:buFont typeface="Arial"/>
              <a:buNone/>
            </a:pPr>
            <a:r>
              <a:rPr lang="en-US" sz="3287"/>
              <a:t>3 key take-aways from CART Learning Sessions &amp; CART Coaching Sessions</a:t>
            </a:r>
            <a:endParaRPr sz="3287"/>
          </a:p>
          <a:p>
            <a:pPr indent="0" lvl="0" marL="0" rtl="0" algn="ctr">
              <a:spcBef>
                <a:spcPts val="1000"/>
              </a:spcBef>
              <a:spcAft>
                <a:spcPts val="0"/>
              </a:spcAft>
              <a:buNone/>
            </a:pPr>
            <a:r>
              <a:t/>
            </a:r>
            <a:endParaRPr/>
          </a:p>
        </p:txBody>
      </p:sp>
      <p:sp>
        <p:nvSpPr>
          <p:cNvPr id="514" name="Google Shape;514;g2508b1a6b70_0_6"/>
          <p:cNvSpPr txBox="1"/>
          <p:nvPr>
            <p:ph idx="2" type="body"/>
          </p:nvPr>
        </p:nvSpPr>
        <p:spPr>
          <a:xfrm>
            <a:off x="457200" y="1828800"/>
            <a:ext cx="8846400" cy="3876300"/>
          </a:xfrm>
          <a:prstGeom prst="rect">
            <a:avLst/>
          </a:prstGeom>
        </p:spPr>
        <p:txBody>
          <a:bodyPr anchorCtr="0" anchor="t" bIns="45700" lIns="0" spcFirstLastPara="1" rIns="91425" wrap="square" tIns="45700">
            <a:normAutofit fontScale="25000"/>
          </a:bodyPr>
          <a:lstStyle/>
          <a:p>
            <a:pPr indent="0" lvl="0" marL="457200" rtl="0" algn="l">
              <a:spcBef>
                <a:spcPts val="1000"/>
              </a:spcBef>
              <a:spcAft>
                <a:spcPts val="0"/>
              </a:spcAft>
              <a:buNone/>
            </a:pPr>
            <a:r>
              <a:t/>
            </a:r>
            <a:endParaRPr b="1" sz="7330"/>
          </a:p>
          <a:p>
            <a:pPr indent="0" lvl="0" marL="457200" rtl="0" algn="l">
              <a:spcBef>
                <a:spcPts val="1000"/>
              </a:spcBef>
              <a:spcAft>
                <a:spcPts val="0"/>
              </a:spcAft>
              <a:buNone/>
            </a:pPr>
            <a:r>
              <a:rPr b="1" lang="en-US" sz="7330"/>
              <a:t>ADDITIONALLY:</a:t>
            </a:r>
            <a:endParaRPr b="1" sz="7330"/>
          </a:p>
          <a:p>
            <a:pPr indent="0" lvl="0" marL="457200" rtl="0" algn="l">
              <a:spcBef>
                <a:spcPts val="1000"/>
              </a:spcBef>
              <a:spcAft>
                <a:spcPts val="0"/>
              </a:spcAft>
              <a:buNone/>
            </a:pPr>
            <a:r>
              <a:t/>
            </a:r>
            <a:endParaRPr b="1" sz="7330"/>
          </a:p>
          <a:p>
            <a:pPr indent="-211614" lvl="1" marL="685765" rtl="0" algn="l">
              <a:spcBef>
                <a:spcPts val="500"/>
              </a:spcBef>
              <a:spcAft>
                <a:spcPts val="0"/>
              </a:spcAft>
              <a:buSzPct val="100000"/>
              <a:buChar char="•"/>
            </a:pPr>
            <a:r>
              <a:rPr b="1" lang="en-US" sz="7730"/>
              <a:t>The ability to continue networking with the Center and Positive Adverse Childhood Experiences (PACES) after graduating the program.</a:t>
            </a:r>
            <a:endParaRPr b="1" sz="7730"/>
          </a:p>
          <a:p>
            <a:pPr indent="0" lvl="0" marL="914400" rtl="0" algn="l">
              <a:spcBef>
                <a:spcPts val="1000"/>
              </a:spcBef>
              <a:spcAft>
                <a:spcPts val="0"/>
              </a:spcAft>
              <a:buNone/>
            </a:pPr>
            <a:r>
              <a:t/>
            </a:r>
            <a:endParaRPr b="1" sz="7730"/>
          </a:p>
          <a:p>
            <a:pPr indent="-211614" lvl="1" marL="685765" rtl="0" algn="l">
              <a:spcBef>
                <a:spcPts val="500"/>
              </a:spcBef>
              <a:spcAft>
                <a:spcPts val="0"/>
              </a:spcAft>
              <a:buSzPct val="100000"/>
              <a:buChar char="•"/>
            </a:pPr>
            <a:r>
              <a:rPr b="1" lang="en-US" sz="7730"/>
              <a:t>An opportunity to continue relationships with the cohort organizations in the State which provide trauma responsive care.</a:t>
            </a:r>
            <a:endParaRPr b="1" sz="7730"/>
          </a:p>
          <a:p>
            <a:pPr indent="0" lvl="0" marL="914400" rtl="0" algn="l">
              <a:spcBef>
                <a:spcPts val="1000"/>
              </a:spcBef>
              <a:spcAft>
                <a:spcPts val="0"/>
              </a:spcAft>
              <a:buNone/>
            </a:pPr>
            <a:r>
              <a:t/>
            </a:r>
            <a:endParaRPr b="1" sz="7730"/>
          </a:p>
          <a:p>
            <a:pPr indent="-211614" lvl="1" marL="685765" rtl="0" algn="l">
              <a:spcBef>
                <a:spcPts val="500"/>
              </a:spcBef>
              <a:spcAft>
                <a:spcPts val="0"/>
              </a:spcAft>
              <a:buSzPct val="100000"/>
              <a:buChar char="•"/>
            </a:pPr>
            <a:r>
              <a:rPr b="1" lang="en-US" sz="7730"/>
              <a:t>Use of tracking tools to maintain and strengthen outreach efforts.</a:t>
            </a:r>
            <a:endParaRPr b="1" sz="7730"/>
          </a:p>
          <a:p>
            <a:pPr indent="0" lvl="0" marL="0" rtl="0" algn="l">
              <a:spcBef>
                <a:spcPts val="1000"/>
              </a:spcBef>
              <a:spcAft>
                <a:spcPts val="0"/>
              </a:spcAft>
              <a:buNone/>
            </a:pPr>
            <a:r>
              <a:t/>
            </a:r>
            <a:endParaRPr/>
          </a:p>
        </p:txBody>
      </p:sp>
      <p:pic>
        <p:nvPicPr>
          <p:cNvPr id="515" name="Google Shape;515;g2508b1a6b70_0_6"/>
          <p:cNvPicPr preferRelativeResize="0"/>
          <p:nvPr/>
        </p:nvPicPr>
        <p:blipFill>
          <a:blip r:embed="rId3">
            <a:alphaModFix/>
          </a:blip>
          <a:stretch>
            <a:fillRect/>
          </a:stretch>
        </p:blipFill>
        <p:spPr>
          <a:xfrm>
            <a:off x="9456000" y="2083179"/>
            <a:ext cx="2583600" cy="38763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23f2355591d_1_284"/>
          <p:cNvSpPr txBox="1"/>
          <p:nvPr>
            <p:ph type="title"/>
          </p:nvPr>
        </p:nvSpPr>
        <p:spPr>
          <a:xfrm>
            <a:off x="6048650" y="36449"/>
            <a:ext cx="5638800" cy="1236000"/>
          </a:xfrm>
          <a:prstGeom prst="rect">
            <a:avLst/>
          </a:prstGeom>
          <a:noFill/>
          <a:ln>
            <a:noFill/>
          </a:ln>
        </p:spPr>
        <p:txBody>
          <a:bodyPr anchorCtr="0" anchor="t" bIns="4570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Black"/>
              <a:buNone/>
            </a:pPr>
            <a:r>
              <a:rPr lang="en-US"/>
              <a:t>Sustainability &amp; Growth</a:t>
            </a:r>
            <a:endParaRPr/>
          </a:p>
        </p:txBody>
      </p:sp>
      <p:sp>
        <p:nvSpPr>
          <p:cNvPr id="521" name="Google Shape;521;g23f2355591d_1_284"/>
          <p:cNvSpPr txBox="1"/>
          <p:nvPr>
            <p:ph idx="1" type="body"/>
          </p:nvPr>
        </p:nvSpPr>
        <p:spPr>
          <a:xfrm>
            <a:off x="4244500" y="651025"/>
            <a:ext cx="7773600" cy="6538500"/>
          </a:xfrm>
          <a:prstGeom prst="rect">
            <a:avLst/>
          </a:prstGeom>
          <a:noFill/>
          <a:ln>
            <a:noFill/>
          </a:ln>
        </p:spPr>
        <p:txBody>
          <a:bodyPr anchorCtr="0" anchor="t" bIns="45700" lIns="0" spcFirstLastPara="1" rIns="91425" wrap="square" tIns="45700">
            <a:noAutofit/>
          </a:bodyPr>
          <a:lstStyle/>
          <a:p>
            <a:pPr indent="-349250" lvl="0" marL="457200" rtl="0" algn="l">
              <a:lnSpc>
                <a:spcPct val="100000"/>
              </a:lnSpc>
              <a:spcBef>
                <a:spcPts val="0"/>
              </a:spcBef>
              <a:spcAft>
                <a:spcPts val="0"/>
              </a:spcAft>
              <a:buSzPts val="1900"/>
              <a:buChar char="●"/>
            </a:pPr>
            <a:r>
              <a:rPr b="1" lang="en-US" sz="1900"/>
              <a:t>Heywood Healthcare is supporting the development and implementation of future Phases of HWC, including  utilizing a direct HWC referral reporting system to the school nurse with use of QR code for school districts within the HWC collaborative.</a:t>
            </a:r>
            <a:endParaRPr b="1" sz="1900"/>
          </a:p>
          <a:p>
            <a:pPr indent="0" lvl="0" marL="457200" rtl="0" algn="l">
              <a:lnSpc>
                <a:spcPct val="100000"/>
              </a:lnSpc>
              <a:spcBef>
                <a:spcPts val="0"/>
              </a:spcBef>
              <a:spcAft>
                <a:spcPts val="0"/>
              </a:spcAft>
              <a:buNone/>
            </a:pPr>
            <a:r>
              <a:t/>
            </a:r>
            <a:endParaRPr b="1" sz="1900"/>
          </a:p>
          <a:p>
            <a:pPr indent="-349250" lvl="0" marL="457200" rtl="0" algn="l">
              <a:lnSpc>
                <a:spcPct val="100000"/>
              </a:lnSpc>
              <a:spcBef>
                <a:spcPts val="1000"/>
              </a:spcBef>
              <a:spcAft>
                <a:spcPts val="0"/>
              </a:spcAft>
              <a:buSzPts val="1900"/>
              <a:buChar char="●"/>
            </a:pPr>
            <a:r>
              <a:rPr b="1" lang="en-US" sz="1900"/>
              <a:t>Engaged in ongoing partnerships with West Virginia’s Handle with Care initiative and 3 local District Attorney offices to grow the initiative statewide for first responder police departments.</a:t>
            </a:r>
            <a:endParaRPr b="1" sz="1900"/>
          </a:p>
          <a:p>
            <a:pPr indent="0" lvl="0" marL="457200" rtl="0" algn="l">
              <a:lnSpc>
                <a:spcPct val="100000"/>
              </a:lnSpc>
              <a:spcBef>
                <a:spcPts val="1000"/>
              </a:spcBef>
              <a:spcAft>
                <a:spcPts val="0"/>
              </a:spcAft>
              <a:buNone/>
            </a:pPr>
            <a:r>
              <a:t/>
            </a:r>
            <a:endParaRPr b="1" sz="1900"/>
          </a:p>
          <a:p>
            <a:pPr indent="-349250" lvl="0" marL="457200" rtl="0" algn="l">
              <a:lnSpc>
                <a:spcPct val="100000"/>
              </a:lnSpc>
              <a:spcBef>
                <a:spcPts val="1000"/>
              </a:spcBef>
              <a:spcAft>
                <a:spcPts val="0"/>
              </a:spcAft>
              <a:buSzPts val="1900"/>
              <a:buChar char="●"/>
            </a:pPr>
            <a:r>
              <a:rPr b="1" lang="en-US" sz="1900"/>
              <a:t>Increased participation and continue to expand HWC in both traditional and non-traditional settings. </a:t>
            </a:r>
            <a:endParaRPr b="1" sz="1900"/>
          </a:p>
          <a:p>
            <a:pPr indent="0" lvl="0" marL="0" rtl="0" algn="ctr">
              <a:lnSpc>
                <a:spcPct val="100000"/>
              </a:lnSpc>
              <a:spcBef>
                <a:spcPts val="1000"/>
              </a:spcBef>
              <a:spcAft>
                <a:spcPts val="0"/>
              </a:spcAft>
              <a:buSzPts val="2353"/>
              <a:buNone/>
            </a:pPr>
            <a:r>
              <a:rPr lang="en-US" sz="1600"/>
              <a:t> </a:t>
            </a:r>
            <a:endParaRPr sz="1600"/>
          </a:p>
          <a:p>
            <a:pPr indent="0" lvl="0" marL="0" rtl="0" algn="ctr">
              <a:lnSpc>
                <a:spcPct val="100000"/>
              </a:lnSpc>
              <a:spcBef>
                <a:spcPts val="1000"/>
              </a:spcBef>
              <a:spcAft>
                <a:spcPts val="0"/>
              </a:spcAft>
              <a:buSzPts val="2353"/>
              <a:buNone/>
            </a:pPr>
            <a:r>
              <a:rPr b="1" lang="en-US" sz="1900" u="sng"/>
              <a:t>How Can You Make a Difference In Your Community:</a:t>
            </a:r>
            <a:endParaRPr b="1" sz="1900"/>
          </a:p>
          <a:p>
            <a:pPr indent="0" lvl="0" marL="0" rtl="0" algn="ctr">
              <a:lnSpc>
                <a:spcPct val="100000"/>
              </a:lnSpc>
              <a:spcBef>
                <a:spcPts val="1000"/>
              </a:spcBef>
              <a:spcAft>
                <a:spcPts val="0"/>
              </a:spcAft>
              <a:buSzPts val="2353"/>
              <a:buNone/>
            </a:pPr>
            <a:r>
              <a:rPr b="1" lang="en-US" sz="1900"/>
              <a:t>Provide systemic ongoing trauma responsive training within your organizations and all community partners. </a:t>
            </a:r>
            <a:endParaRPr b="1" sz="1900"/>
          </a:p>
          <a:p>
            <a:pPr indent="0" lvl="0" marL="0" rtl="0" algn="ctr">
              <a:lnSpc>
                <a:spcPct val="100000"/>
              </a:lnSpc>
              <a:spcBef>
                <a:spcPts val="1000"/>
              </a:spcBef>
              <a:spcAft>
                <a:spcPts val="0"/>
              </a:spcAft>
              <a:buSzPts val="2353"/>
              <a:buNone/>
            </a:pPr>
            <a:r>
              <a:rPr b="1" lang="en-US" sz="1900"/>
              <a:t>Please visit Heywood’s HWC website for resources and contact information: </a:t>
            </a:r>
            <a:r>
              <a:rPr b="1" lang="en-US" sz="1900" u="sng">
                <a:solidFill>
                  <a:schemeClr val="hlink"/>
                </a:solidFill>
                <a:hlinkClick r:id="rId3"/>
              </a:rPr>
              <a:t>www.heywood.org/handlewithcare</a:t>
            </a:r>
            <a:endParaRPr b="1" sz="1900"/>
          </a:p>
          <a:p>
            <a:pPr indent="0" lvl="0" marL="0" rtl="0" algn="ctr">
              <a:lnSpc>
                <a:spcPct val="100000"/>
              </a:lnSpc>
              <a:spcBef>
                <a:spcPts val="1000"/>
              </a:spcBef>
              <a:spcAft>
                <a:spcPts val="0"/>
              </a:spcAft>
              <a:buSzPts val="2353"/>
              <a:buNone/>
            </a:pPr>
            <a:r>
              <a:t/>
            </a:r>
            <a:endParaRPr b="1" sz="1800"/>
          </a:p>
          <a:p>
            <a:pPr indent="0" lvl="0" marL="0" rtl="0" algn="ctr">
              <a:spcBef>
                <a:spcPts val="1000"/>
              </a:spcBef>
              <a:spcAft>
                <a:spcPts val="0"/>
              </a:spcAft>
              <a:buClr>
                <a:srgbClr val="000000"/>
              </a:buClr>
              <a:buSzPts val="2353"/>
              <a:buFont typeface="Arial"/>
              <a:buNone/>
            </a:pPr>
            <a:r>
              <a:t/>
            </a:r>
            <a:endParaRPr b="1" sz="1400"/>
          </a:p>
          <a:p>
            <a:pPr indent="-215900" lvl="0" marL="342900" rtl="0" algn="l">
              <a:lnSpc>
                <a:spcPct val="100000"/>
              </a:lnSpc>
              <a:spcBef>
                <a:spcPts val="1000"/>
              </a:spcBef>
              <a:spcAft>
                <a:spcPts val="0"/>
              </a:spcAft>
              <a:buSzPts val="2353"/>
              <a:buFont typeface="Arial"/>
              <a:buNone/>
            </a:pPr>
            <a:r>
              <a:t/>
            </a:r>
            <a:endParaRPr b="1" sz="1400"/>
          </a:p>
        </p:txBody>
      </p:sp>
      <p:pic>
        <p:nvPicPr>
          <p:cNvPr descr="Business Growth with solid fill" id="522" name="Google Shape;522;g23f2355591d_1_284"/>
          <p:cNvPicPr preferRelativeResize="0"/>
          <p:nvPr>
            <p:ph idx="2" type="body"/>
          </p:nvPr>
        </p:nvPicPr>
        <p:blipFill rotWithShape="1">
          <a:blip r:embed="rId4">
            <a:alphaModFix/>
          </a:blip>
          <a:srcRect b="0" l="0" r="0" t="0"/>
          <a:stretch/>
        </p:blipFill>
        <p:spPr>
          <a:xfrm>
            <a:off x="599500" y="36450"/>
            <a:ext cx="2670300" cy="2670300"/>
          </a:xfrm>
          <a:prstGeom prst="rect">
            <a:avLst/>
          </a:prstGeom>
          <a:noFill/>
          <a:ln>
            <a:noFill/>
          </a:ln>
        </p:spPr>
      </p:pic>
      <p:pic>
        <p:nvPicPr>
          <p:cNvPr id="523" name="Google Shape;523;g23f2355591d_1_284"/>
          <p:cNvPicPr preferRelativeResize="0"/>
          <p:nvPr/>
        </p:nvPicPr>
        <p:blipFill rotWithShape="1">
          <a:blip r:embed="rId5">
            <a:alphaModFix/>
          </a:blip>
          <a:srcRect b="0" l="0" r="0" t="0"/>
          <a:stretch/>
        </p:blipFill>
        <p:spPr>
          <a:xfrm>
            <a:off x="457198" y="3429000"/>
            <a:ext cx="2670402" cy="199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
          <p:cNvSpPr txBox="1"/>
          <p:nvPr>
            <p:ph type="title"/>
          </p:nvPr>
        </p:nvSpPr>
        <p:spPr>
          <a:xfrm>
            <a:off x="283029" y="390745"/>
            <a:ext cx="11277600" cy="936900"/>
          </a:xfrm>
          <a:prstGeom prst="rect">
            <a:avLst/>
          </a:prstGeom>
          <a:noFill/>
          <a:ln>
            <a:noFill/>
          </a:ln>
        </p:spPr>
        <p:txBody>
          <a:bodyPr anchorCtr="0" anchor="ctr" bIns="45700" lIns="0" spcFirstLastPara="1" rIns="0" wrap="square" tIns="0">
            <a:normAutofit fontScale="90000"/>
          </a:bodyPr>
          <a:lstStyle/>
          <a:p>
            <a:pPr indent="0" lvl="0" marL="0" rtl="0" algn="l">
              <a:lnSpc>
                <a:spcPct val="90000"/>
              </a:lnSpc>
              <a:spcBef>
                <a:spcPts val="0"/>
              </a:spcBef>
              <a:spcAft>
                <a:spcPts val="0"/>
              </a:spcAft>
              <a:buClr>
                <a:schemeClr val="accent1"/>
              </a:buClr>
              <a:buSzPct val="100000"/>
              <a:buFont typeface="Arial Black"/>
              <a:buNone/>
            </a:pPr>
            <a:r>
              <a:rPr lang="en-US"/>
              <a:t>HWC Emergency Room Initiative</a:t>
            </a:r>
            <a:br>
              <a:rPr lang="en-US"/>
            </a:br>
            <a:endParaRPr/>
          </a:p>
          <a:p>
            <a:pPr indent="0" lvl="0" marL="0" rtl="0" algn="l">
              <a:lnSpc>
                <a:spcPct val="90000"/>
              </a:lnSpc>
              <a:spcBef>
                <a:spcPts val="0"/>
              </a:spcBef>
              <a:spcAft>
                <a:spcPts val="0"/>
              </a:spcAft>
              <a:buClr>
                <a:schemeClr val="accent1"/>
              </a:buClr>
              <a:buSzPct val="100000"/>
              <a:buFont typeface="Arial Black"/>
              <a:buNone/>
            </a:pPr>
            <a:r>
              <a:t/>
            </a:r>
            <a:endParaRPr/>
          </a:p>
        </p:txBody>
      </p:sp>
      <p:grpSp>
        <p:nvGrpSpPr>
          <p:cNvPr id="401" name="Google Shape;401;p2"/>
          <p:cNvGrpSpPr/>
          <p:nvPr/>
        </p:nvGrpSpPr>
        <p:grpSpPr>
          <a:xfrm>
            <a:off x="1813226" y="608475"/>
            <a:ext cx="9747012" cy="5368033"/>
            <a:chOff x="2410457" y="139"/>
            <a:chExt cx="6932934" cy="5368033"/>
          </a:xfrm>
        </p:grpSpPr>
        <p:sp>
          <p:nvSpPr>
            <p:cNvPr id="402" name="Google Shape;402;p2"/>
            <p:cNvSpPr/>
            <p:nvPr/>
          </p:nvSpPr>
          <p:spPr>
            <a:xfrm rot="5400000">
              <a:off x="5342703" y="125317"/>
              <a:ext cx="1925815" cy="1675459"/>
            </a:xfrm>
            <a:prstGeom prst="hexagon">
              <a:avLst>
                <a:gd fmla="val 25000" name="adj"/>
                <a:gd fmla="val 115470" name="vf"/>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
            <p:cNvSpPr txBox="1"/>
            <p:nvPr/>
          </p:nvSpPr>
          <p:spPr>
            <a:xfrm>
              <a:off x="5728973" y="300245"/>
              <a:ext cx="1153275" cy="132560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Initiative</a:t>
              </a:r>
              <a:endParaRPr b="0" i="0" sz="1400" u="none" cap="none" strike="noStrike">
                <a:solidFill>
                  <a:srgbClr val="000000"/>
                </a:solidFill>
                <a:latin typeface="Arial"/>
                <a:ea typeface="Arial"/>
                <a:cs typeface="Arial"/>
                <a:sym typeface="Arial"/>
              </a:endParaRPr>
            </a:p>
          </p:txBody>
        </p:sp>
        <p:sp>
          <p:nvSpPr>
            <p:cNvPr id="404" name="Google Shape;404;p2"/>
            <p:cNvSpPr/>
            <p:nvPr/>
          </p:nvSpPr>
          <p:spPr>
            <a:xfrm>
              <a:off x="7194182" y="385302"/>
              <a:ext cx="2149209" cy="11554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
            <p:cNvSpPr txBox="1"/>
            <p:nvPr/>
          </p:nvSpPr>
          <p:spPr>
            <a:xfrm>
              <a:off x="7194182" y="385302"/>
              <a:ext cx="2149209" cy="1042239"/>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rgbClr val="000000"/>
                  </a:solidFill>
                </a:rPr>
                <a:t>Support trauma informed care with the use of a caregiver self-referral tool by informing schools, daycares, and/or physicians to offer trauma responsive care to the youth who have visited the emergency room.</a:t>
              </a:r>
              <a:endParaRPr b="1" i="0" sz="1600" u="none" cap="none" strike="noStrike">
                <a:solidFill>
                  <a:srgbClr val="000000"/>
                </a:solidFill>
              </a:endParaRPr>
            </a:p>
          </p:txBody>
        </p:sp>
        <p:sp>
          <p:nvSpPr>
            <p:cNvPr id="406" name="Google Shape;406;p2"/>
            <p:cNvSpPr/>
            <p:nvPr/>
          </p:nvSpPr>
          <p:spPr>
            <a:xfrm rot="5400000">
              <a:off x="3336952" y="178021"/>
              <a:ext cx="1582800" cy="1456800"/>
            </a:xfrm>
            <a:prstGeom prst="hexagon">
              <a:avLst>
                <a:gd fmla="val 25000" name="adj"/>
                <a:gd fmla="val 115470" name="vf"/>
              </a:avLst>
            </a:prstGeom>
            <a:blipFill rotWithShape="0">
              <a:blip r:embed="rId3">
                <a:alphaModFix/>
              </a:blip>
              <a:stretch>
                <a:fillRect b="-2895" l="2737" r="2737" t="-2895"/>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
            <p:cNvSpPr txBox="1"/>
            <p:nvPr/>
          </p:nvSpPr>
          <p:spPr>
            <a:xfrm>
              <a:off x="4124384" y="328621"/>
              <a:ext cx="1025400" cy="1155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08" name="Google Shape;408;p2"/>
            <p:cNvSpPr/>
            <p:nvPr/>
          </p:nvSpPr>
          <p:spPr>
            <a:xfrm rot="5400000">
              <a:off x="4434489" y="1759949"/>
              <a:ext cx="1925815" cy="1675459"/>
            </a:xfrm>
            <a:prstGeom prst="hexagon">
              <a:avLst>
                <a:gd fmla="val 25000" name="adj"/>
                <a:gd fmla="val 115470" name="vf"/>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
            <p:cNvSpPr txBox="1"/>
            <p:nvPr/>
          </p:nvSpPr>
          <p:spPr>
            <a:xfrm>
              <a:off x="4820759" y="1934877"/>
              <a:ext cx="1153275" cy="132560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Mission</a:t>
              </a:r>
              <a:endParaRPr b="0" i="0" sz="1400" u="none" cap="none" strike="noStrike">
                <a:solidFill>
                  <a:srgbClr val="000000"/>
                </a:solidFill>
                <a:latin typeface="Arial"/>
                <a:ea typeface="Arial"/>
                <a:cs typeface="Arial"/>
                <a:sym typeface="Arial"/>
              </a:endParaRPr>
            </a:p>
          </p:txBody>
        </p:sp>
        <p:sp>
          <p:nvSpPr>
            <p:cNvPr id="410" name="Google Shape;410;p2"/>
            <p:cNvSpPr/>
            <p:nvPr/>
          </p:nvSpPr>
          <p:spPr>
            <a:xfrm>
              <a:off x="2410457" y="2019934"/>
              <a:ext cx="2079880" cy="11554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
            <p:cNvSpPr txBox="1"/>
            <p:nvPr/>
          </p:nvSpPr>
          <p:spPr>
            <a:xfrm>
              <a:off x="2410457" y="2019934"/>
              <a:ext cx="2079880" cy="1155489"/>
            </a:xfrm>
            <a:prstGeom prst="rect">
              <a:avLst/>
            </a:prstGeom>
            <a:noFill/>
            <a:ln>
              <a:noFill/>
            </a:ln>
          </p:spPr>
          <p:txBody>
            <a:bodyPr anchorCtr="0" anchor="ctr" bIns="60950" lIns="60950" spcFirstLastPara="1" rIns="60950" wrap="square" tIns="60950">
              <a:noAutofit/>
            </a:bodyPr>
            <a:lstStyle/>
            <a:p>
              <a:pPr indent="0" lvl="0" marL="0" marR="0" rtl="0" algn="r">
                <a:lnSpc>
                  <a:spcPct val="90000"/>
                </a:lnSpc>
                <a:spcBef>
                  <a:spcPts val="0"/>
                </a:spcBef>
                <a:spcAft>
                  <a:spcPts val="0"/>
                </a:spcAft>
                <a:buNone/>
              </a:pPr>
              <a:r>
                <a:rPr b="1" i="0" lang="en-US" sz="1600" u="none" cap="none" strike="noStrike">
                  <a:solidFill>
                    <a:srgbClr val="000000"/>
                  </a:solidFill>
                </a:rPr>
                <a:t>To mitigate negative effects experienced by children’s exposure to a traumatic event. </a:t>
              </a:r>
              <a:endParaRPr b="1"/>
            </a:p>
            <a:p>
              <a:pPr indent="0" lvl="0" marL="0" marR="0" rtl="0" algn="r">
                <a:lnSpc>
                  <a:spcPct val="90000"/>
                </a:lnSpc>
                <a:spcBef>
                  <a:spcPts val="0"/>
                </a:spcBef>
                <a:spcAft>
                  <a:spcPts val="0"/>
                </a:spcAft>
                <a:buClr>
                  <a:schemeClr val="dk1"/>
                </a:buClr>
                <a:buSzPts val="1600"/>
                <a:buFont typeface="Arial"/>
                <a:buNone/>
              </a:pPr>
              <a:r>
                <a:rPr b="1" i="0" lang="en-US" sz="2000" u="none" cap="none" strike="noStrike">
                  <a:solidFill>
                    <a:srgbClr val="000000"/>
                  </a:solidFill>
                </a:rPr>
                <a:t>.</a:t>
              </a:r>
              <a:endParaRPr b="1" i="0" sz="1400" u="none" cap="none" strike="noStrike">
                <a:solidFill>
                  <a:srgbClr val="000000"/>
                </a:solidFill>
              </a:endParaRPr>
            </a:p>
          </p:txBody>
        </p:sp>
        <p:sp>
          <p:nvSpPr>
            <p:cNvPr id="412" name="Google Shape;412;p2"/>
            <p:cNvSpPr/>
            <p:nvPr/>
          </p:nvSpPr>
          <p:spPr>
            <a:xfrm rot="5400000">
              <a:off x="5342703" y="3394581"/>
              <a:ext cx="1925815" cy="1675459"/>
            </a:xfrm>
            <a:prstGeom prst="hexagon">
              <a:avLst>
                <a:gd fmla="val 25000" name="adj"/>
                <a:gd fmla="val 115470" name="vf"/>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
            <p:cNvSpPr txBox="1"/>
            <p:nvPr/>
          </p:nvSpPr>
          <p:spPr>
            <a:xfrm>
              <a:off x="5728973" y="3569509"/>
              <a:ext cx="1153275" cy="132560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Community</a:t>
              </a:r>
              <a:endParaRPr b="0" i="0" sz="1400" u="none" cap="none" strike="noStrike">
                <a:solidFill>
                  <a:srgbClr val="000000"/>
                </a:solidFill>
                <a:latin typeface="Arial"/>
                <a:ea typeface="Arial"/>
                <a:cs typeface="Arial"/>
                <a:sym typeface="Arial"/>
              </a:endParaRPr>
            </a:p>
          </p:txBody>
        </p:sp>
        <p:sp>
          <p:nvSpPr>
            <p:cNvPr id="414" name="Google Shape;414;p2"/>
            <p:cNvSpPr/>
            <p:nvPr/>
          </p:nvSpPr>
          <p:spPr>
            <a:xfrm>
              <a:off x="7194182" y="3654566"/>
              <a:ext cx="2149209" cy="11554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
            <p:cNvSpPr txBox="1"/>
            <p:nvPr/>
          </p:nvSpPr>
          <p:spPr>
            <a:xfrm>
              <a:off x="7194182" y="3654566"/>
              <a:ext cx="2149209" cy="1713604"/>
            </a:xfrm>
            <a:prstGeom prst="rect">
              <a:avLst/>
            </a:prstGeom>
            <a:noFill/>
            <a:ln>
              <a:noFill/>
            </a:ln>
          </p:spPr>
          <p:txBody>
            <a:bodyPr anchorCtr="0" anchor="ctr" bIns="60950" lIns="60950" spcFirstLastPara="1" rIns="60950" wrap="square" tIns="60950">
              <a:noAutofit/>
            </a:bodyPr>
            <a:lstStyle/>
            <a:p>
              <a:pPr indent="-285750" lvl="0" marL="285750" marR="0" rtl="0" algn="l">
                <a:lnSpc>
                  <a:spcPct val="90000"/>
                </a:lnSpc>
                <a:spcBef>
                  <a:spcPts val="0"/>
                </a:spcBef>
                <a:spcAft>
                  <a:spcPts val="0"/>
                </a:spcAft>
                <a:buClr>
                  <a:schemeClr val="dk1"/>
                </a:buClr>
                <a:buSzPts val="1600"/>
                <a:buChar char="•"/>
              </a:pPr>
              <a:r>
                <a:rPr b="1" i="0" lang="en-US" sz="1600" u="none" cap="none" strike="noStrike">
                  <a:solidFill>
                    <a:schemeClr val="dk1"/>
                  </a:solidFill>
                </a:rPr>
                <a:t>Greater Gardner area including</a:t>
              </a:r>
              <a:r>
                <a:rPr b="1" lang="en-US" sz="1600">
                  <a:solidFill>
                    <a:schemeClr val="dk1"/>
                  </a:solidFill>
                </a:rPr>
                <a:t> </a:t>
              </a:r>
              <a:r>
                <a:rPr b="1" i="0" lang="en-US" sz="1600" u="none" cap="none" strike="noStrike">
                  <a:solidFill>
                    <a:schemeClr val="dk1"/>
                  </a:solidFill>
                </a:rPr>
                <a:t>North Central and North Quabbin Region. </a:t>
              </a:r>
              <a:endParaRPr b="1"/>
            </a:p>
            <a:p>
              <a:pPr indent="-285750" lvl="0" marL="285750" marR="0" rtl="0" algn="l">
                <a:lnSpc>
                  <a:spcPct val="90000"/>
                </a:lnSpc>
                <a:spcBef>
                  <a:spcPts val="0"/>
                </a:spcBef>
                <a:spcAft>
                  <a:spcPts val="0"/>
                </a:spcAft>
                <a:buClr>
                  <a:schemeClr val="dk1"/>
                </a:buClr>
                <a:buSzPts val="1600"/>
                <a:buChar char="•"/>
              </a:pPr>
              <a:r>
                <a:rPr b="1" i="0" lang="en-US" sz="1600" u="none" cap="none" strike="noStrike">
                  <a:solidFill>
                    <a:schemeClr val="dk1"/>
                  </a:solidFill>
                </a:rPr>
                <a:t>Supporting youth 3 years </a:t>
              </a:r>
              <a:r>
                <a:rPr b="1" lang="en-US" sz="1600">
                  <a:solidFill>
                    <a:schemeClr val="dk1"/>
                  </a:solidFill>
                </a:rPr>
                <a:t>to</a:t>
              </a:r>
              <a:r>
                <a:rPr b="1" i="0" lang="en-US" sz="1600" u="none" cap="none" strike="noStrike">
                  <a:solidFill>
                    <a:schemeClr val="dk1"/>
                  </a:solidFill>
                </a:rPr>
                <a:t> 18 years of age.</a:t>
              </a:r>
              <a:endParaRPr b="1"/>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 name="Google Shape;416;p2"/>
            <p:cNvSpPr/>
            <p:nvPr/>
          </p:nvSpPr>
          <p:spPr>
            <a:xfrm rot="5400000">
              <a:off x="3475233" y="3263848"/>
              <a:ext cx="1480200" cy="1491300"/>
            </a:xfrm>
            <a:prstGeom prst="hexagon">
              <a:avLst>
                <a:gd fmla="val 25000" name="adj"/>
                <a:gd fmla="val 115470" name="vf"/>
              </a:avLst>
            </a:prstGeom>
            <a:blipFill rotWithShape="0">
              <a:blip r:embed="rId4">
                <a:alphaModFix/>
              </a:blip>
              <a:stretch>
                <a:fillRect b="-7901" l="6823" r="6823" t="-7901"/>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
            <p:cNvSpPr txBox="1"/>
            <p:nvPr/>
          </p:nvSpPr>
          <p:spPr>
            <a:xfrm>
              <a:off x="3399946" y="4042472"/>
              <a:ext cx="1384800" cy="1325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
          <p:cNvSpPr txBox="1"/>
          <p:nvPr>
            <p:ph type="title"/>
          </p:nvPr>
        </p:nvSpPr>
        <p:spPr>
          <a:xfrm>
            <a:off x="457200" y="95250"/>
            <a:ext cx="11277600" cy="936802"/>
          </a:xfrm>
          <a:prstGeom prst="rect">
            <a:avLst/>
          </a:prstGeom>
          <a:noFill/>
          <a:ln>
            <a:noFill/>
          </a:ln>
        </p:spPr>
        <p:txBody>
          <a:bodyPr anchorCtr="0" anchor="ctr" bIns="4570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Black"/>
              <a:buNone/>
            </a:pPr>
            <a:r>
              <a:rPr lang="en-US"/>
              <a:t>HWC Collaborative and Stakeholders</a:t>
            </a:r>
            <a:endParaRPr/>
          </a:p>
        </p:txBody>
      </p:sp>
      <p:grpSp>
        <p:nvGrpSpPr>
          <p:cNvPr id="423" name="Google Shape;423;p3"/>
          <p:cNvGrpSpPr/>
          <p:nvPr/>
        </p:nvGrpSpPr>
        <p:grpSpPr>
          <a:xfrm>
            <a:off x="-4727073" y="193601"/>
            <a:ext cx="15197966" cy="6238068"/>
            <a:chOff x="-5238526" y="-802342"/>
            <a:chExt cx="12622895" cy="6238068"/>
          </a:xfrm>
        </p:grpSpPr>
        <p:sp>
          <p:nvSpPr>
            <p:cNvPr id="424" name="Google Shape;424;p3"/>
            <p:cNvSpPr/>
            <p:nvPr/>
          </p:nvSpPr>
          <p:spPr>
            <a:xfrm>
              <a:off x="-5238526" y="-802342"/>
              <a:ext cx="6238068" cy="6238068"/>
            </a:xfrm>
            <a:prstGeom prst="blockArc">
              <a:avLst>
                <a:gd fmla="val 18900000" name="adj1"/>
                <a:gd fmla="val 2700000" name="adj2"/>
                <a:gd fmla="val 346" name="adj3"/>
              </a:avLst>
            </a:prstGeom>
            <a:no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
            <p:cNvSpPr/>
            <p:nvPr/>
          </p:nvSpPr>
          <p:spPr>
            <a:xfrm>
              <a:off x="372748" y="243994"/>
              <a:ext cx="7011621" cy="487802"/>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
            <p:cNvSpPr txBox="1"/>
            <p:nvPr/>
          </p:nvSpPr>
          <p:spPr>
            <a:xfrm>
              <a:off x="372748" y="243994"/>
              <a:ext cx="7011621" cy="487802"/>
            </a:xfrm>
            <a:prstGeom prst="rect">
              <a:avLst/>
            </a:prstGeom>
            <a:noFill/>
            <a:ln>
              <a:noFill/>
            </a:ln>
          </p:spPr>
          <p:txBody>
            <a:bodyPr anchorCtr="0" anchor="t" bIns="35550" lIns="387175" spcFirstLastPara="1" rIns="35550" wrap="square" tIns="35550">
              <a:noAutofit/>
            </a:bodyPr>
            <a:lstStyle/>
            <a:p>
              <a:pPr indent="0" lvl="0" marL="0" marR="0" rtl="0" algn="l">
                <a:lnSpc>
                  <a:spcPct val="90000"/>
                </a:lnSpc>
                <a:spcBef>
                  <a:spcPts val="0"/>
                </a:spcBef>
                <a:spcAft>
                  <a:spcPts val="0"/>
                </a:spcAft>
                <a:buClr>
                  <a:schemeClr val="lt1"/>
                </a:buClr>
                <a:buSzPts val="1400"/>
                <a:buFont typeface="Arial"/>
                <a:buNone/>
              </a:pPr>
              <a:r>
                <a:rPr b="0" i="0" lang="en-US" sz="1600" u="none" cap="none" strike="noStrike">
                  <a:solidFill>
                    <a:schemeClr val="lt1"/>
                  </a:solidFill>
                  <a:latin typeface="Arial"/>
                  <a:ea typeface="Arial"/>
                  <a:cs typeface="Arial"/>
                  <a:sym typeface="Arial"/>
                </a:rPr>
                <a:t>Youth</a:t>
              </a:r>
              <a:r>
                <a:rPr lang="en-US" sz="1600">
                  <a:solidFill>
                    <a:schemeClr val="lt1"/>
                  </a:solidFill>
                </a:rPr>
                <a:t> and</a:t>
              </a:r>
              <a:r>
                <a:rPr b="0" i="0" lang="en-US" sz="1600" u="none" cap="none" strike="noStrike">
                  <a:solidFill>
                    <a:schemeClr val="lt1"/>
                  </a:solidFill>
                  <a:latin typeface="Arial"/>
                  <a:ea typeface="Arial"/>
                  <a:cs typeface="Arial"/>
                  <a:sym typeface="Arial"/>
                </a:rPr>
                <a:t> their Families </a:t>
              </a:r>
              <a:endParaRPr b="0" i="0" sz="1600" u="none" cap="none" strike="noStrike">
                <a:solidFill>
                  <a:schemeClr val="lt1"/>
                </a:solidFill>
                <a:latin typeface="Arial"/>
                <a:ea typeface="Arial"/>
                <a:cs typeface="Arial"/>
                <a:sym typeface="Arial"/>
              </a:endParaRPr>
            </a:p>
          </p:txBody>
        </p:sp>
        <p:sp>
          <p:nvSpPr>
            <p:cNvPr id="427" name="Google Shape;427;p3"/>
            <p:cNvSpPr/>
            <p:nvPr/>
          </p:nvSpPr>
          <p:spPr>
            <a:xfrm>
              <a:off x="67872" y="183018"/>
              <a:ext cx="609753" cy="609753"/>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
            <p:cNvSpPr/>
            <p:nvPr/>
          </p:nvSpPr>
          <p:spPr>
            <a:xfrm>
              <a:off x="773999" y="975605"/>
              <a:ext cx="6610370" cy="487802"/>
            </a:xfrm>
            <a:prstGeom prst="rect">
              <a:avLst/>
            </a:prstGeom>
            <a:solidFill>
              <a:srgbClr val="02936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
            <p:cNvSpPr txBox="1"/>
            <p:nvPr/>
          </p:nvSpPr>
          <p:spPr>
            <a:xfrm>
              <a:off x="773999" y="975605"/>
              <a:ext cx="6610370" cy="487802"/>
            </a:xfrm>
            <a:prstGeom prst="rect">
              <a:avLst/>
            </a:prstGeom>
            <a:noFill/>
            <a:ln>
              <a:noFill/>
            </a:ln>
          </p:spPr>
          <p:txBody>
            <a:bodyPr anchorCtr="0" anchor="t" bIns="35550" lIns="387175" spcFirstLastPara="1" rIns="35550" wrap="square" tIns="35550">
              <a:noAutofit/>
            </a:bodyPr>
            <a:lstStyle/>
            <a:p>
              <a:pPr indent="0" lvl="1" marL="0" marR="0" rtl="0" algn="l">
                <a:lnSpc>
                  <a:spcPct val="90000"/>
                </a:lnSpc>
                <a:spcBef>
                  <a:spcPts val="490"/>
                </a:spcBef>
                <a:spcAft>
                  <a:spcPts val="0"/>
                </a:spcAft>
                <a:buNone/>
              </a:pPr>
              <a:r>
                <a:rPr lang="en-US" sz="1600">
                  <a:solidFill>
                    <a:schemeClr val="lt1"/>
                  </a:solidFill>
                </a:rPr>
                <a:t>Heywood Healthcare, Gardner and Athol Hospital, Athol</a:t>
              </a:r>
              <a:endParaRPr b="0" i="0" sz="1600" u="none" cap="none" strike="noStrike">
                <a:solidFill>
                  <a:schemeClr val="lt1"/>
                </a:solidFill>
                <a:latin typeface="Arial"/>
                <a:ea typeface="Arial"/>
                <a:cs typeface="Arial"/>
                <a:sym typeface="Arial"/>
              </a:endParaRPr>
            </a:p>
          </p:txBody>
        </p:sp>
        <p:sp>
          <p:nvSpPr>
            <p:cNvPr id="430" name="Google Shape;430;p3"/>
            <p:cNvSpPr/>
            <p:nvPr/>
          </p:nvSpPr>
          <p:spPr>
            <a:xfrm>
              <a:off x="469123" y="914630"/>
              <a:ext cx="609753" cy="609753"/>
            </a:xfrm>
            <a:prstGeom prst="ellipse">
              <a:avLst/>
            </a:prstGeom>
            <a:solidFill>
              <a:schemeClr val="lt1"/>
            </a:solidFill>
            <a:ln cap="flat" cmpd="sng" w="12700">
              <a:solidFill>
                <a:srgbClr val="02936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
            <p:cNvSpPr/>
            <p:nvPr/>
          </p:nvSpPr>
          <p:spPr>
            <a:xfrm>
              <a:off x="957481" y="1707216"/>
              <a:ext cx="6426888" cy="487802"/>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3"/>
            <p:cNvSpPr txBox="1"/>
            <p:nvPr/>
          </p:nvSpPr>
          <p:spPr>
            <a:xfrm>
              <a:off x="957481" y="1707216"/>
              <a:ext cx="6426888" cy="487802"/>
            </a:xfrm>
            <a:prstGeom prst="rect">
              <a:avLst/>
            </a:prstGeom>
            <a:solidFill>
              <a:srgbClr val="036E4D"/>
            </a:solidFill>
            <a:ln>
              <a:noFill/>
            </a:ln>
          </p:spPr>
          <p:txBody>
            <a:bodyPr anchorCtr="0" anchor="t" bIns="35550" lIns="387175" spcFirstLastPara="1" rIns="35550" wrap="square" tIns="35550">
              <a:noAutofit/>
            </a:bodyPr>
            <a:lstStyle/>
            <a:p>
              <a:pPr indent="0" lvl="0" marL="0" marR="0" rtl="0" algn="l">
                <a:lnSpc>
                  <a:spcPct val="90000"/>
                </a:lnSpc>
                <a:spcBef>
                  <a:spcPts val="0"/>
                </a:spcBef>
                <a:spcAft>
                  <a:spcPts val="0"/>
                </a:spcAft>
                <a:buClr>
                  <a:schemeClr val="lt1"/>
                </a:buClr>
                <a:buSzPts val="1400"/>
                <a:buFont typeface="Arial"/>
                <a:buNone/>
              </a:pPr>
              <a:r>
                <a:rPr b="0" i="0" lang="en-US" sz="1600" u="none" cap="none" strike="noStrike">
                  <a:solidFill>
                    <a:schemeClr val="lt1"/>
                  </a:solidFill>
                  <a:latin typeface="Arial"/>
                  <a:ea typeface="Arial"/>
                  <a:cs typeface="Arial"/>
                  <a:sym typeface="Arial"/>
                </a:rPr>
                <a:t>6 Local area School Districts -  Inclusive of Public, Private and Alternative Schools</a:t>
              </a:r>
              <a:endParaRPr b="0" i="0" sz="1600" u="none" cap="none" strike="noStrike">
                <a:solidFill>
                  <a:srgbClr val="000000"/>
                </a:solidFill>
                <a:latin typeface="Arial"/>
                <a:ea typeface="Arial"/>
                <a:cs typeface="Arial"/>
                <a:sym typeface="Arial"/>
              </a:endParaRPr>
            </a:p>
            <a:p>
              <a:pPr indent="0" lvl="1" marL="0" marR="0" rtl="0" algn="l">
                <a:lnSpc>
                  <a:spcPct val="90000"/>
                </a:lnSpc>
                <a:spcBef>
                  <a:spcPts val="49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3" name="Google Shape;433;p3"/>
            <p:cNvSpPr/>
            <p:nvPr/>
          </p:nvSpPr>
          <p:spPr>
            <a:xfrm>
              <a:off x="652605" y="1646241"/>
              <a:ext cx="609753" cy="609753"/>
            </a:xfrm>
            <a:prstGeom prst="ellipse">
              <a:avLst/>
            </a:prstGeom>
            <a:solidFill>
              <a:schemeClr val="lt1"/>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
            <p:cNvSpPr/>
            <p:nvPr/>
          </p:nvSpPr>
          <p:spPr>
            <a:xfrm>
              <a:off x="957481" y="2438364"/>
              <a:ext cx="6426888" cy="487802"/>
            </a:xfrm>
            <a:prstGeom prst="rect">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
            <p:cNvSpPr txBox="1"/>
            <p:nvPr/>
          </p:nvSpPr>
          <p:spPr>
            <a:xfrm>
              <a:off x="957481" y="2438364"/>
              <a:ext cx="6426888" cy="487802"/>
            </a:xfrm>
            <a:prstGeom prst="rect">
              <a:avLst/>
            </a:prstGeom>
            <a:noFill/>
            <a:ln>
              <a:noFill/>
            </a:ln>
          </p:spPr>
          <p:txBody>
            <a:bodyPr anchorCtr="0" anchor="t" bIns="35550" lIns="387175" spcFirstLastPara="1" rIns="35550" wrap="square" tIns="35550">
              <a:noAutofit/>
            </a:bodyPr>
            <a:lstStyle/>
            <a:p>
              <a:pPr indent="0" lvl="0" marL="0" marR="0" rtl="0" algn="l">
                <a:lnSpc>
                  <a:spcPct val="90000"/>
                </a:lnSpc>
                <a:spcBef>
                  <a:spcPts val="0"/>
                </a:spcBef>
                <a:spcAft>
                  <a:spcPts val="0"/>
                </a:spcAft>
                <a:buClr>
                  <a:schemeClr val="lt1"/>
                </a:buClr>
                <a:buSzPts val="1400"/>
                <a:buFont typeface="Arial"/>
                <a:buNone/>
              </a:pPr>
              <a:r>
                <a:rPr lang="en-US">
                  <a:solidFill>
                    <a:schemeClr val="lt1"/>
                  </a:solidFill>
                </a:rPr>
                <a:t>10 Local area Police Departments and 3 </a:t>
              </a:r>
              <a:r>
                <a:rPr b="0" i="0" lang="en-US" sz="1400" u="none" cap="none" strike="noStrike">
                  <a:solidFill>
                    <a:schemeClr val="lt1"/>
                  </a:solidFill>
                  <a:latin typeface="Arial"/>
                  <a:ea typeface="Arial"/>
                  <a:cs typeface="Arial"/>
                  <a:sym typeface="Arial"/>
                </a:rPr>
                <a:t>DA Offices: Plymouth,</a:t>
              </a:r>
              <a:r>
                <a:rPr lang="en-US">
                  <a:solidFill>
                    <a:schemeClr val="lt1"/>
                  </a:solidFill>
                </a:rPr>
                <a:t> Northeastern and Worcester Counties  </a:t>
              </a:r>
              <a:endParaRPr b="0" i="0" sz="1400" u="none" cap="none" strike="noStrike">
                <a:solidFill>
                  <a:srgbClr val="000000"/>
                </a:solidFill>
                <a:latin typeface="Arial"/>
                <a:ea typeface="Arial"/>
                <a:cs typeface="Arial"/>
                <a:sym typeface="Arial"/>
              </a:endParaRPr>
            </a:p>
            <a:p>
              <a:pPr indent="0" lvl="1" marL="0" marR="0" rtl="0" algn="l">
                <a:lnSpc>
                  <a:spcPct val="90000"/>
                </a:lnSpc>
                <a:spcBef>
                  <a:spcPts val="490"/>
                </a:spcBef>
                <a:spcAft>
                  <a:spcPts val="0"/>
                </a:spcAft>
                <a:buNone/>
              </a:pPr>
              <a:r>
                <a:t/>
              </a:r>
              <a:endParaRPr b="0" i="0" sz="1100" u="none" cap="none" strike="noStrike">
                <a:solidFill>
                  <a:schemeClr val="lt1"/>
                </a:solidFill>
                <a:latin typeface="Arial"/>
                <a:ea typeface="Arial"/>
                <a:cs typeface="Arial"/>
                <a:sym typeface="Arial"/>
              </a:endParaRPr>
            </a:p>
          </p:txBody>
        </p:sp>
        <p:sp>
          <p:nvSpPr>
            <p:cNvPr id="436" name="Google Shape;436;p3"/>
            <p:cNvSpPr/>
            <p:nvPr/>
          </p:nvSpPr>
          <p:spPr>
            <a:xfrm>
              <a:off x="652605" y="2377389"/>
              <a:ext cx="609753" cy="609753"/>
            </a:xfrm>
            <a:prstGeom prst="ellipse">
              <a:avLst/>
            </a:prstGeom>
            <a:solidFill>
              <a:schemeClr val="lt1"/>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
            <p:cNvSpPr/>
            <p:nvPr/>
          </p:nvSpPr>
          <p:spPr>
            <a:xfrm>
              <a:off x="773999" y="3169975"/>
              <a:ext cx="6610370" cy="487802"/>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
            <p:cNvSpPr txBox="1"/>
            <p:nvPr/>
          </p:nvSpPr>
          <p:spPr>
            <a:xfrm>
              <a:off x="773999" y="3169975"/>
              <a:ext cx="6610370" cy="487802"/>
            </a:xfrm>
            <a:prstGeom prst="rect">
              <a:avLst/>
            </a:prstGeom>
            <a:noFill/>
            <a:ln>
              <a:noFill/>
            </a:ln>
          </p:spPr>
          <p:txBody>
            <a:bodyPr anchorCtr="0" anchor="t" bIns="35550" lIns="387175" spcFirstLastPara="1" rIns="35550" wrap="square" tIns="35550">
              <a:noAutofit/>
            </a:bodyPr>
            <a:lstStyle/>
            <a:p>
              <a:pPr indent="0" lvl="0" marL="0" marR="0" rtl="0" algn="l">
                <a:lnSpc>
                  <a:spcPct val="90000"/>
                </a:lnSpc>
                <a:spcBef>
                  <a:spcPts val="0"/>
                </a:spcBef>
                <a:spcAft>
                  <a:spcPts val="0"/>
                </a:spcAft>
                <a:buClr>
                  <a:schemeClr val="lt1"/>
                </a:buClr>
                <a:buSzPts val="1400"/>
                <a:buFont typeface="Arial"/>
                <a:buNone/>
              </a:pPr>
              <a:r>
                <a:rPr b="0" i="0" lang="en-US" sz="1600" u="none" cap="none" strike="noStrike">
                  <a:solidFill>
                    <a:schemeClr val="lt1"/>
                  </a:solidFill>
                  <a:latin typeface="Arial"/>
                  <a:ea typeface="Arial"/>
                  <a:cs typeface="Arial"/>
                  <a:sym typeface="Arial"/>
                </a:rPr>
                <a:t>Non-Profit Organizations</a:t>
              </a:r>
              <a:endParaRPr b="0" i="0" sz="1600" u="none" cap="none" strike="noStrike">
                <a:solidFill>
                  <a:srgbClr val="000000"/>
                </a:solidFill>
                <a:latin typeface="Arial"/>
                <a:ea typeface="Arial"/>
                <a:cs typeface="Arial"/>
                <a:sym typeface="Arial"/>
              </a:endParaRPr>
            </a:p>
          </p:txBody>
        </p:sp>
        <p:sp>
          <p:nvSpPr>
            <p:cNvPr id="439" name="Google Shape;439;p3"/>
            <p:cNvSpPr/>
            <p:nvPr/>
          </p:nvSpPr>
          <p:spPr>
            <a:xfrm>
              <a:off x="469123" y="3109000"/>
              <a:ext cx="609753" cy="609753"/>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3"/>
            <p:cNvSpPr/>
            <p:nvPr/>
          </p:nvSpPr>
          <p:spPr>
            <a:xfrm>
              <a:off x="372748" y="3901587"/>
              <a:ext cx="7011621" cy="487802"/>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
            <p:cNvSpPr txBox="1"/>
            <p:nvPr/>
          </p:nvSpPr>
          <p:spPr>
            <a:xfrm>
              <a:off x="372748" y="3901587"/>
              <a:ext cx="7011621" cy="487802"/>
            </a:xfrm>
            <a:prstGeom prst="rect">
              <a:avLst/>
            </a:prstGeom>
            <a:noFill/>
            <a:ln>
              <a:noFill/>
            </a:ln>
          </p:spPr>
          <p:txBody>
            <a:bodyPr anchorCtr="0" anchor="t" bIns="35550" lIns="387175" spcFirstLastPara="1" rIns="35550" wrap="square" tIns="35550">
              <a:noAutofit/>
            </a:bodyPr>
            <a:lstStyle/>
            <a:p>
              <a:pPr indent="0" lvl="0" marL="0" marR="0" rtl="0" algn="l">
                <a:lnSpc>
                  <a:spcPct val="90000"/>
                </a:lnSpc>
                <a:spcBef>
                  <a:spcPts val="0"/>
                </a:spcBef>
                <a:spcAft>
                  <a:spcPts val="0"/>
                </a:spcAft>
                <a:buClr>
                  <a:schemeClr val="lt1"/>
                </a:buClr>
                <a:buSzPts val="1400"/>
                <a:buFont typeface="Arial"/>
                <a:buNone/>
              </a:pPr>
              <a:r>
                <a:rPr lang="en-US" sz="1600">
                  <a:solidFill>
                    <a:schemeClr val="lt1"/>
                  </a:solidFill>
                </a:rPr>
                <a:t>Community at Large </a:t>
              </a:r>
              <a:endParaRPr b="0" i="0" sz="1600" u="none" cap="none" strike="noStrike">
                <a:solidFill>
                  <a:srgbClr val="000000"/>
                </a:solidFill>
                <a:latin typeface="Arial"/>
                <a:ea typeface="Arial"/>
                <a:cs typeface="Arial"/>
                <a:sym typeface="Arial"/>
              </a:endParaRPr>
            </a:p>
            <a:p>
              <a:pPr indent="0" lvl="1" marL="0" marR="0" rtl="0" algn="l">
                <a:lnSpc>
                  <a:spcPct val="90000"/>
                </a:lnSpc>
                <a:spcBef>
                  <a:spcPts val="490"/>
                </a:spcBef>
                <a:spcAft>
                  <a:spcPts val="0"/>
                </a:spcAft>
                <a:buNone/>
              </a:pPr>
              <a:r>
                <a:t/>
              </a:r>
              <a:endParaRPr b="0" i="0" sz="1400" u="none" cap="none" strike="noStrike">
                <a:solidFill>
                  <a:srgbClr val="000000"/>
                </a:solidFill>
                <a:latin typeface="Arial"/>
                <a:ea typeface="Arial"/>
                <a:cs typeface="Arial"/>
                <a:sym typeface="Arial"/>
              </a:endParaRPr>
            </a:p>
            <a:p>
              <a:pPr indent="0" lvl="1" marL="0" marR="0" rtl="0" algn="l">
                <a:lnSpc>
                  <a:spcPct val="90000"/>
                </a:lnSpc>
                <a:spcBef>
                  <a:spcPts val="490"/>
                </a:spcBef>
                <a:spcAft>
                  <a:spcPts val="0"/>
                </a:spcAft>
                <a:buClr>
                  <a:schemeClr val="lt1"/>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
            <p:cNvSpPr/>
            <p:nvPr/>
          </p:nvSpPr>
          <p:spPr>
            <a:xfrm>
              <a:off x="67872" y="3840611"/>
              <a:ext cx="609753" cy="609753"/>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23f2355591d_1_247"/>
          <p:cNvSpPr txBox="1"/>
          <p:nvPr>
            <p:ph type="title"/>
          </p:nvPr>
        </p:nvSpPr>
        <p:spPr>
          <a:xfrm>
            <a:off x="381000" y="365565"/>
            <a:ext cx="11277600" cy="747184"/>
          </a:xfrm>
          <a:prstGeom prst="rect">
            <a:avLst/>
          </a:prstGeom>
          <a:noFill/>
          <a:ln>
            <a:noFill/>
          </a:ln>
        </p:spPr>
        <p:txBody>
          <a:bodyPr anchorCtr="0" anchor="t" bIns="4570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Black"/>
              <a:buNone/>
            </a:pPr>
            <a:r>
              <a:rPr lang="en-US"/>
              <a:t>Activities and Outcomes</a:t>
            </a:r>
            <a:endParaRPr/>
          </a:p>
        </p:txBody>
      </p:sp>
      <p:grpSp>
        <p:nvGrpSpPr>
          <p:cNvPr id="448" name="Google Shape;448;g23f2355591d_1_247"/>
          <p:cNvGrpSpPr/>
          <p:nvPr/>
        </p:nvGrpSpPr>
        <p:grpSpPr>
          <a:xfrm>
            <a:off x="1363663" y="1257514"/>
            <a:ext cx="9170987" cy="4342970"/>
            <a:chOff x="0" y="1273"/>
            <a:chExt cx="9170987" cy="4342970"/>
          </a:xfrm>
        </p:grpSpPr>
        <p:sp>
          <p:nvSpPr>
            <p:cNvPr id="449" name="Google Shape;449;g23f2355591d_1_247"/>
            <p:cNvSpPr/>
            <p:nvPr/>
          </p:nvSpPr>
          <p:spPr>
            <a:xfrm>
              <a:off x="3668395" y="1273"/>
              <a:ext cx="5502592" cy="1110992"/>
            </a:xfrm>
            <a:prstGeom prst="rightArrow">
              <a:avLst>
                <a:gd fmla="val 75000" name="adj1"/>
                <a:gd fmla="val 50000" name="adj2"/>
              </a:avLst>
            </a:prstGeom>
            <a:solidFill>
              <a:srgbClr val="CACED8">
                <a:alpha val="89411"/>
              </a:srgbClr>
            </a:solidFill>
            <a:ln cap="flat" cmpd="sng" w="12700">
              <a:solidFill>
                <a:srgbClr val="CACED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rPr>
                <a:t>Community and hospital stakeholders engaged in a process and program assisting youth in need of trauma informed care visiting the Emergency Department (known as the Handle with Care Initiative or HWC).</a:t>
              </a:r>
              <a:endParaRPr b="1"/>
            </a:p>
          </p:txBody>
        </p:sp>
        <p:sp>
          <p:nvSpPr>
            <p:cNvPr id="450" name="Google Shape;450;g23f2355591d_1_247"/>
            <p:cNvSpPr/>
            <p:nvPr/>
          </p:nvSpPr>
          <p:spPr>
            <a:xfrm>
              <a:off x="0" y="1273"/>
              <a:ext cx="3668395" cy="1009993"/>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g23f2355591d_1_247"/>
            <p:cNvSpPr txBox="1"/>
            <p:nvPr/>
          </p:nvSpPr>
          <p:spPr>
            <a:xfrm>
              <a:off x="49304" y="50577"/>
              <a:ext cx="3569787" cy="911385"/>
            </a:xfrm>
            <a:prstGeom prst="rect">
              <a:avLst/>
            </a:prstGeom>
            <a:noFill/>
            <a:ln>
              <a:noFill/>
            </a:ln>
          </p:spPr>
          <p:txBody>
            <a:bodyPr anchorCtr="0" anchor="ctr" bIns="100950" lIns="201925" spcFirstLastPara="1" rIns="201925" wrap="square" tIns="100950">
              <a:noAutofit/>
            </a:bodyPr>
            <a:lstStyle/>
            <a:p>
              <a:pPr indent="0" lvl="0" marL="0" marR="0" rtl="0" algn="ctr">
                <a:lnSpc>
                  <a:spcPct val="90000"/>
                </a:lnSpc>
                <a:spcBef>
                  <a:spcPts val="0"/>
                </a:spcBef>
                <a:spcAft>
                  <a:spcPts val="0"/>
                </a:spcAft>
                <a:buClr>
                  <a:schemeClr val="lt1"/>
                </a:buClr>
                <a:buSzPts val="5300"/>
                <a:buFont typeface="Arial"/>
                <a:buNone/>
              </a:pPr>
              <a:r>
                <a:rPr b="0" i="0" lang="en-US" sz="3600" u="none" cap="none" strike="noStrike">
                  <a:solidFill>
                    <a:schemeClr val="lt1"/>
                  </a:solidFill>
                  <a:latin typeface="Arial"/>
                  <a:ea typeface="Arial"/>
                  <a:cs typeface="Arial"/>
                  <a:sym typeface="Arial"/>
                </a:rPr>
                <a:t>Capacity Building</a:t>
              </a:r>
              <a:endParaRPr b="0" i="0" sz="3600" u="none" cap="none" strike="noStrike">
                <a:solidFill>
                  <a:srgbClr val="000000"/>
                </a:solidFill>
                <a:latin typeface="Arial"/>
                <a:ea typeface="Arial"/>
                <a:cs typeface="Arial"/>
                <a:sym typeface="Arial"/>
              </a:endParaRPr>
            </a:p>
          </p:txBody>
        </p:sp>
        <p:sp>
          <p:nvSpPr>
            <p:cNvPr id="452" name="Google Shape;452;g23f2355591d_1_247"/>
            <p:cNvSpPr/>
            <p:nvPr/>
          </p:nvSpPr>
          <p:spPr>
            <a:xfrm>
              <a:off x="3668395" y="1112265"/>
              <a:ext cx="5502592" cy="1009993"/>
            </a:xfrm>
            <a:prstGeom prst="rightArrow">
              <a:avLst>
                <a:gd fmla="val 75000" name="adj1"/>
                <a:gd fmla="val 50000" name="adj2"/>
              </a:avLst>
            </a:prstGeom>
            <a:solidFill>
              <a:srgbClr val="CADBD2">
                <a:alpha val="89411"/>
              </a:srgbClr>
            </a:solidFill>
            <a:ln cap="flat" cmpd="sng" w="12700">
              <a:solidFill>
                <a:srgbClr val="CADBD2">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23f2355591d_1_247"/>
            <p:cNvSpPr txBox="1"/>
            <p:nvPr/>
          </p:nvSpPr>
          <p:spPr>
            <a:xfrm>
              <a:off x="3857768" y="1314263"/>
              <a:ext cx="5123845" cy="1161493"/>
            </a:xfrm>
            <a:prstGeom prst="rect">
              <a:avLst/>
            </a:prstGeom>
            <a:noFill/>
            <a:ln>
              <a:noFill/>
            </a:ln>
          </p:spPr>
          <p:txBody>
            <a:bodyPr anchorCtr="0" anchor="t" bIns="33000" lIns="33000" spcFirstLastPara="1" rIns="33000" wrap="square" tIns="33000">
              <a:noAutofit/>
            </a:bodyPr>
            <a:lstStyle/>
            <a:p>
              <a:pPr indent="0" lvl="1" marL="0" marR="0" rtl="0" algn="l">
                <a:lnSpc>
                  <a:spcPct val="90000"/>
                </a:lnSpc>
                <a:spcBef>
                  <a:spcPts val="0"/>
                </a:spcBef>
                <a:spcAft>
                  <a:spcPts val="0"/>
                </a:spcAft>
                <a:buNone/>
              </a:pPr>
              <a:r>
                <a:rPr b="1" i="0" lang="en-US" sz="1400" u="none" cap="none" strike="noStrike">
                  <a:solidFill>
                    <a:schemeClr val="dk1"/>
                  </a:solidFill>
                </a:rPr>
                <a:t>Rev</a:t>
              </a:r>
              <a:r>
                <a:rPr b="1" i="0" lang="en-US" sz="1400" u="none" cap="none" strike="noStrike">
                  <a:solidFill>
                    <a:srgbClr val="000000"/>
                  </a:solidFill>
                </a:rPr>
                <a:t>iewed, developed and disseminated HWC materials, training and psycho-educational materials for cultural competence and trauma responsive awareness.</a:t>
              </a:r>
              <a:endParaRPr b="1" i="0" sz="1400" u="none" cap="none" strike="noStrike">
                <a:solidFill>
                  <a:schemeClr val="dk1"/>
                </a:solidFill>
              </a:endParaRPr>
            </a:p>
          </p:txBody>
        </p:sp>
        <p:sp>
          <p:nvSpPr>
            <p:cNvPr id="454" name="Google Shape;454;g23f2355591d_1_247"/>
            <p:cNvSpPr/>
            <p:nvPr/>
          </p:nvSpPr>
          <p:spPr>
            <a:xfrm>
              <a:off x="0" y="1112265"/>
              <a:ext cx="3668395" cy="1009993"/>
            </a:xfrm>
            <a:prstGeom prst="roundRect">
              <a:avLst>
                <a:gd fmla="val 16667" name="adj"/>
              </a:avLst>
            </a:prstGeom>
            <a:solidFill>
              <a:srgbClr val="02936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23f2355591d_1_247"/>
            <p:cNvSpPr txBox="1"/>
            <p:nvPr/>
          </p:nvSpPr>
          <p:spPr>
            <a:xfrm>
              <a:off x="49304" y="1161569"/>
              <a:ext cx="3569787" cy="911385"/>
            </a:xfrm>
            <a:prstGeom prst="rect">
              <a:avLst/>
            </a:prstGeom>
            <a:noFill/>
            <a:ln>
              <a:noFill/>
            </a:ln>
          </p:spPr>
          <p:txBody>
            <a:bodyPr anchorCtr="0" anchor="ctr" bIns="100950" lIns="201925" spcFirstLastPara="1" rIns="201925" wrap="square" tIns="100950">
              <a:noAutofit/>
            </a:bodyPr>
            <a:lstStyle/>
            <a:p>
              <a:pPr indent="0" lvl="0" marL="0" marR="0" rtl="0" algn="ctr">
                <a:lnSpc>
                  <a:spcPct val="90000"/>
                </a:lnSpc>
                <a:spcBef>
                  <a:spcPts val="0"/>
                </a:spcBef>
                <a:spcAft>
                  <a:spcPts val="0"/>
                </a:spcAft>
                <a:buClr>
                  <a:schemeClr val="lt1"/>
                </a:buClr>
                <a:buSzPts val="5300"/>
                <a:buFont typeface="Arial"/>
                <a:buNone/>
              </a:pPr>
              <a:r>
                <a:rPr b="0" i="0" lang="en-US" sz="3600" u="none" cap="none" strike="noStrike">
                  <a:solidFill>
                    <a:schemeClr val="lt1"/>
                  </a:solidFill>
                  <a:latin typeface="Arial"/>
                  <a:ea typeface="Arial"/>
                  <a:cs typeface="Arial"/>
                  <a:sym typeface="Arial"/>
                </a:rPr>
                <a:t>Training</a:t>
              </a:r>
              <a:endParaRPr b="0" i="0" sz="3600" u="none" cap="none" strike="noStrike">
                <a:solidFill>
                  <a:schemeClr val="lt1"/>
                </a:solidFill>
                <a:latin typeface="Arial"/>
                <a:ea typeface="Arial"/>
                <a:cs typeface="Arial"/>
                <a:sym typeface="Arial"/>
              </a:endParaRPr>
            </a:p>
          </p:txBody>
        </p:sp>
        <p:sp>
          <p:nvSpPr>
            <p:cNvPr id="456" name="Google Shape;456;g23f2355591d_1_247"/>
            <p:cNvSpPr/>
            <p:nvPr/>
          </p:nvSpPr>
          <p:spPr>
            <a:xfrm>
              <a:off x="3668395" y="2223258"/>
              <a:ext cx="5502592" cy="1009993"/>
            </a:xfrm>
            <a:prstGeom prst="rightArrow">
              <a:avLst>
                <a:gd fmla="val 75000" name="adj1"/>
                <a:gd fmla="val 50000" name="adj2"/>
              </a:avLst>
            </a:prstGeom>
            <a:solidFill>
              <a:srgbClr val="D8EDE4">
                <a:alpha val="89411"/>
              </a:srgbClr>
            </a:solidFill>
            <a:ln cap="flat" cmpd="sng" w="12700">
              <a:solidFill>
                <a:srgbClr val="D8EDE4">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23f2355591d_1_247"/>
            <p:cNvSpPr txBox="1"/>
            <p:nvPr/>
          </p:nvSpPr>
          <p:spPr>
            <a:xfrm>
              <a:off x="3857768" y="2475756"/>
              <a:ext cx="5123845" cy="757495"/>
            </a:xfrm>
            <a:prstGeom prst="rect">
              <a:avLst/>
            </a:prstGeom>
            <a:noFill/>
            <a:ln>
              <a:noFill/>
            </a:ln>
          </p:spPr>
          <p:txBody>
            <a:bodyPr anchorCtr="0" anchor="t" bIns="33000" lIns="33000" spcFirstLastPara="1" rIns="33000" wrap="square" tIns="33000">
              <a:noAutofit/>
            </a:bodyPr>
            <a:lstStyle/>
            <a:p>
              <a:pPr indent="0" lvl="1" marL="0" marR="0" rtl="0" algn="l">
                <a:lnSpc>
                  <a:spcPct val="90000"/>
                </a:lnSpc>
                <a:spcBef>
                  <a:spcPts val="0"/>
                </a:spcBef>
                <a:spcAft>
                  <a:spcPts val="0"/>
                </a:spcAft>
                <a:buNone/>
              </a:pPr>
              <a:r>
                <a:rPr b="1" i="0" lang="en-US" sz="1400" u="none" cap="none" strike="noStrike">
                  <a:solidFill>
                    <a:srgbClr val="000000"/>
                  </a:solidFill>
                </a:rPr>
                <a:t>Identified social media and other media modalities/platforms to promote HWC awareness.</a:t>
              </a:r>
              <a:endParaRPr b="1" i="0" sz="1400" u="none" cap="none" strike="noStrike">
                <a:solidFill>
                  <a:srgbClr val="000000"/>
                </a:solidFill>
              </a:endParaRPr>
            </a:p>
          </p:txBody>
        </p:sp>
        <p:sp>
          <p:nvSpPr>
            <p:cNvPr id="458" name="Google Shape;458;g23f2355591d_1_247"/>
            <p:cNvSpPr/>
            <p:nvPr/>
          </p:nvSpPr>
          <p:spPr>
            <a:xfrm>
              <a:off x="0" y="2223258"/>
              <a:ext cx="3668395" cy="1009993"/>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23f2355591d_1_247"/>
            <p:cNvSpPr txBox="1"/>
            <p:nvPr/>
          </p:nvSpPr>
          <p:spPr>
            <a:xfrm>
              <a:off x="49304" y="2272562"/>
              <a:ext cx="3569787" cy="911385"/>
            </a:xfrm>
            <a:prstGeom prst="rect">
              <a:avLst/>
            </a:prstGeom>
            <a:noFill/>
            <a:ln>
              <a:noFill/>
            </a:ln>
          </p:spPr>
          <p:txBody>
            <a:bodyPr anchorCtr="0" anchor="ctr" bIns="100950" lIns="201925" spcFirstLastPara="1" rIns="201925" wrap="square" tIns="100950">
              <a:noAutofit/>
            </a:bodyPr>
            <a:lstStyle/>
            <a:p>
              <a:pPr indent="0" lvl="0" marL="0" marR="0" rtl="0" algn="ctr">
                <a:lnSpc>
                  <a:spcPct val="90000"/>
                </a:lnSpc>
                <a:spcBef>
                  <a:spcPts val="0"/>
                </a:spcBef>
                <a:spcAft>
                  <a:spcPts val="0"/>
                </a:spcAft>
                <a:buClr>
                  <a:schemeClr val="lt1"/>
                </a:buClr>
                <a:buSzPts val="5300"/>
                <a:buFont typeface="Arial"/>
                <a:buNone/>
              </a:pPr>
              <a:r>
                <a:rPr b="0" i="0" lang="en-US" sz="3600" u="none" cap="none" strike="noStrike">
                  <a:solidFill>
                    <a:schemeClr val="lt1"/>
                  </a:solidFill>
                  <a:latin typeface="Arial"/>
                  <a:ea typeface="Arial"/>
                  <a:cs typeface="Arial"/>
                  <a:sym typeface="Arial"/>
                </a:rPr>
                <a:t>Marketing</a:t>
              </a:r>
              <a:endParaRPr b="0" i="0" sz="3600" u="none" cap="none" strike="noStrike">
                <a:solidFill>
                  <a:srgbClr val="000000"/>
                </a:solidFill>
                <a:latin typeface="Arial"/>
                <a:ea typeface="Arial"/>
                <a:cs typeface="Arial"/>
                <a:sym typeface="Arial"/>
              </a:endParaRPr>
            </a:p>
          </p:txBody>
        </p:sp>
        <p:sp>
          <p:nvSpPr>
            <p:cNvPr id="460" name="Google Shape;460;g23f2355591d_1_247"/>
            <p:cNvSpPr/>
            <p:nvPr/>
          </p:nvSpPr>
          <p:spPr>
            <a:xfrm>
              <a:off x="3668395" y="3334250"/>
              <a:ext cx="5502592" cy="1009993"/>
            </a:xfrm>
            <a:prstGeom prst="rightArrow">
              <a:avLst>
                <a:gd fmla="val 75000" name="adj1"/>
                <a:gd fmla="val 50000" name="adj2"/>
              </a:avLst>
            </a:prstGeom>
            <a:solidFill>
              <a:srgbClr val="D1DFF0">
                <a:alpha val="89411"/>
              </a:srgbClr>
            </a:solidFill>
            <a:ln cap="flat" cmpd="sng" w="12700">
              <a:solidFill>
                <a:srgbClr val="D1DFF0">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g23f2355591d_1_247"/>
            <p:cNvSpPr txBox="1"/>
            <p:nvPr/>
          </p:nvSpPr>
          <p:spPr>
            <a:xfrm>
              <a:off x="3857768" y="3537444"/>
              <a:ext cx="5123845" cy="757495"/>
            </a:xfrm>
            <a:prstGeom prst="rect">
              <a:avLst/>
            </a:prstGeom>
            <a:noFill/>
            <a:ln>
              <a:noFill/>
            </a:ln>
          </p:spPr>
          <p:txBody>
            <a:bodyPr anchorCtr="0" anchor="t" bIns="33000" lIns="33000" spcFirstLastPara="1" rIns="33000" wrap="square" tIns="33000">
              <a:noAutofit/>
            </a:bodyPr>
            <a:lstStyle/>
            <a:p>
              <a:pPr indent="0" lvl="1" marL="0" marR="0" rtl="0" algn="l">
                <a:lnSpc>
                  <a:spcPct val="90000"/>
                </a:lnSpc>
                <a:spcBef>
                  <a:spcPts val="0"/>
                </a:spcBef>
                <a:spcAft>
                  <a:spcPts val="0"/>
                </a:spcAft>
                <a:buNone/>
              </a:pPr>
              <a:r>
                <a:rPr b="1" lang="en-US"/>
                <a:t>Tracked and r</a:t>
              </a:r>
              <a:r>
                <a:rPr b="1" i="0" lang="en-US" sz="1400" u="none" cap="none" strike="noStrike">
                  <a:solidFill>
                    <a:srgbClr val="000000"/>
                  </a:solidFill>
                </a:rPr>
                <a:t>e</a:t>
              </a:r>
              <a:r>
                <a:rPr b="1" lang="en-US"/>
                <a:t>viewed data and reflected on successes.</a:t>
              </a:r>
              <a:endParaRPr b="1" i="0" sz="1400" u="none" cap="none" strike="noStrike">
                <a:solidFill>
                  <a:srgbClr val="000000"/>
                </a:solidFill>
                <a:highlight>
                  <a:srgbClr val="C9DAF8"/>
                </a:highlight>
                <a:latin typeface="Arial"/>
                <a:ea typeface="Arial"/>
                <a:cs typeface="Arial"/>
                <a:sym typeface="Arial"/>
              </a:endParaRPr>
            </a:p>
          </p:txBody>
        </p:sp>
        <p:sp>
          <p:nvSpPr>
            <p:cNvPr id="462" name="Google Shape;462;g23f2355591d_1_247"/>
            <p:cNvSpPr/>
            <p:nvPr/>
          </p:nvSpPr>
          <p:spPr>
            <a:xfrm>
              <a:off x="0" y="3334250"/>
              <a:ext cx="3668395" cy="1009993"/>
            </a:xfrm>
            <a:prstGeom prst="roundRect">
              <a:avLst>
                <a:gd fmla="val 16667"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23f2355591d_1_247"/>
            <p:cNvSpPr txBox="1"/>
            <p:nvPr/>
          </p:nvSpPr>
          <p:spPr>
            <a:xfrm>
              <a:off x="49304" y="3383554"/>
              <a:ext cx="3569787" cy="911385"/>
            </a:xfrm>
            <a:prstGeom prst="rect">
              <a:avLst/>
            </a:prstGeom>
            <a:noFill/>
            <a:ln>
              <a:noFill/>
            </a:ln>
          </p:spPr>
          <p:txBody>
            <a:bodyPr anchorCtr="0" anchor="ctr" bIns="100950" lIns="201925" spcFirstLastPara="1" rIns="201925" wrap="square" tIns="100950">
              <a:noAutofit/>
            </a:bodyPr>
            <a:lstStyle/>
            <a:p>
              <a:pPr indent="0" lvl="0" marL="0" marR="0" rtl="0" algn="ctr">
                <a:lnSpc>
                  <a:spcPct val="90000"/>
                </a:lnSpc>
                <a:spcBef>
                  <a:spcPts val="0"/>
                </a:spcBef>
                <a:spcAft>
                  <a:spcPts val="0"/>
                </a:spcAft>
                <a:buClr>
                  <a:schemeClr val="lt1"/>
                </a:buClr>
                <a:buSzPts val="5300"/>
                <a:buFont typeface="Arial"/>
                <a:buNone/>
              </a:pPr>
              <a:r>
                <a:rPr b="0" i="0" lang="en-US" sz="3600" u="none" cap="none" strike="noStrike">
                  <a:solidFill>
                    <a:schemeClr val="lt1"/>
                  </a:solidFill>
                  <a:latin typeface="Arial"/>
                  <a:ea typeface="Arial"/>
                  <a:cs typeface="Arial"/>
                  <a:sym typeface="Arial"/>
                </a:rPr>
                <a:t>Reporting &amp; Analytics </a:t>
              </a:r>
              <a:endParaRPr b="0" i="0" sz="36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3f2355591d_1_268"/>
          <p:cNvSpPr txBox="1"/>
          <p:nvPr>
            <p:ph type="title"/>
          </p:nvPr>
        </p:nvSpPr>
        <p:spPr>
          <a:xfrm>
            <a:off x="295275" y="273279"/>
            <a:ext cx="11277600" cy="936802"/>
          </a:xfrm>
          <a:prstGeom prst="rect">
            <a:avLst/>
          </a:prstGeom>
          <a:noFill/>
          <a:ln>
            <a:noFill/>
          </a:ln>
        </p:spPr>
        <p:txBody>
          <a:bodyPr anchorCtr="0" anchor="t" bIns="45700" lIns="0" spcFirstLastPara="1" rIns="0" wrap="square" tIns="0">
            <a:normAutofit fontScale="90000"/>
          </a:bodyPr>
          <a:lstStyle/>
          <a:p>
            <a:pPr indent="0" lvl="0" marL="0" rtl="0" algn="l">
              <a:lnSpc>
                <a:spcPct val="90000"/>
              </a:lnSpc>
              <a:spcBef>
                <a:spcPts val="0"/>
              </a:spcBef>
              <a:spcAft>
                <a:spcPts val="0"/>
              </a:spcAft>
              <a:buClr>
                <a:schemeClr val="accent1"/>
              </a:buClr>
              <a:buSzPct val="111111"/>
              <a:buFont typeface="Arial Black"/>
              <a:buNone/>
            </a:pPr>
            <a:r>
              <a:rPr lang="en-US"/>
              <a:t>Celebrating Our Wins: Continued Collaborative Efforts</a:t>
            </a:r>
            <a:endParaRPr/>
          </a:p>
        </p:txBody>
      </p:sp>
      <p:sp>
        <p:nvSpPr>
          <p:cNvPr id="469" name="Google Shape;469;g23f2355591d_1_268"/>
          <p:cNvSpPr/>
          <p:nvPr/>
        </p:nvSpPr>
        <p:spPr>
          <a:xfrm>
            <a:off x="848700" y="1453425"/>
            <a:ext cx="10494600" cy="4115700"/>
          </a:xfrm>
          <a:prstGeom prst="flowChartAlternateProcess">
            <a:avLst/>
          </a:prstGeom>
          <a:solidFill>
            <a:schemeClr val="lt1"/>
          </a:solidFill>
          <a:ln cap="flat" cmpd="sng" w="25400">
            <a:solidFill>
              <a:srgbClr val="4C17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355600" lvl="0" marL="457200" marR="0" rtl="0" algn="l">
              <a:lnSpc>
                <a:spcPct val="100000"/>
              </a:lnSpc>
              <a:spcBef>
                <a:spcPts val="0"/>
              </a:spcBef>
              <a:spcAft>
                <a:spcPts val="0"/>
              </a:spcAft>
              <a:buClr>
                <a:srgbClr val="222222"/>
              </a:buClr>
              <a:buSzPts val="2000"/>
              <a:buChar char="●"/>
            </a:pPr>
            <a:r>
              <a:rPr b="1" i="0" lang="en-US" sz="2000" u="none" cap="none" strike="noStrike">
                <a:solidFill>
                  <a:srgbClr val="222222"/>
                </a:solidFill>
              </a:rPr>
              <a:t>Partner</a:t>
            </a:r>
            <a:r>
              <a:rPr b="1" lang="en-US" sz="2000">
                <a:solidFill>
                  <a:srgbClr val="222222"/>
                </a:solidFill>
              </a:rPr>
              <a:t>ed</a:t>
            </a:r>
            <a:r>
              <a:rPr b="1" i="0" lang="en-US" sz="2000" u="none" cap="none" strike="noStrike">
                <a:solidFill>
                  <a:srgbClr val="222222"/>
                </a:solidFill>
              </a:rPr>
              <a:t> with stakeholders to expand HWC </a:t>
            </a:r>
            <a:r>
              <a:rPr b="1" lang="en-US" sz="2000">
                <a:solidFill>
                  <a:srgbClr val="222222"/>
                </a:solidFill>
              </a:rPr>
              <a:t>through </a:t>
            </a:r>
            <a:r>
              <a:rPr b="1" i="0" lang="en-US" sz="2000" u="none" cap="none" strike="noStrike">
                <a:solidFill>
                  <a:srgbClr val="222222"/>
                </a:solidFill>
              </a:rPr>
              <a:t>a new statewide HWC initiative.</a:t>
            </a:r>
            <a:endParaRPr b="1" i="0" sz="2000" u="none" cap="none" strike="noStrike">
              <a:solidFill>
                <a:srgbClr val="222222"/>
              </a:solidFill>
            </a:endParaRPr>
          </a:p>
          <a:p>
            <a:pPr indent="0" lvl="0" marL="914400" marR="0" rtl="0" algn="l">
              <a:lnSpc>
                <a:spcPct val="100000"/>
              </a:lnSpc>
              <a:spcBef>
                <a:spcPts val="0"/>
              </a:spcBef>
              <a:spcAft>
                <a:spcPts val="0"/>
              </a:spcAft>
              <a:buNone/>
            </a:pPr>
            <a:r>
              <a:t/>
            </a:r>
            <a:endParaRPr b="1" sz="2000">
              <a:solidFill>
                <a:srgbClr val="222222"/>
              </a:solidFill>
            </a:endParaRPr>
          </a:p>
          <a:p>
            <a:pPr indent="-355600" lvl="0" marL="457200" marR="0" rtl="0" algn="l">
              <a:lnSpc>
                <a:spcPct val="100000"/>
              </a:lnSpc>
              <a:spcBef>
                <a:spcPts val="0"/>
              </a:spcBef>
              <a:spcAft>
                <a:spcPts val="0"/>
              </a:spcAft>
              <a:buClr>
                <a:srgbClr val="222222"/>
              </a:buClr>
              <a:buSzPts val="2000"/>
              <a:buChar char="●"/>
            </a:pPr>
            <a:r>
              <a:rPr b="1" lang="en-US" sz="2000">
                <a:solidFill>
                  <a:srgbClr val="222222"/>
                </a:solidFill>
              </a:rPr>
              <a:t>Increased understanding of and implementation of Trauma Informed Care (TIC) among partner organizations including healthcare, police first responders and schools.  </a:t>
            </a:r>
            <a:endParaRPr b="1" sz="2000">
              <a:solidFill>
                <a:srgbClr val="222222"/>
              </a:solidFill>
            </a:endParaRPr>
          </a:p>
          <a:p>
            <a:pPr indent="0" lvl="0" marL="914400" marR="0" rtl="0" algn="l">
              <a:lnSpc>
                <a:spcPct val="100000"/>
              </a:lnSpc>
              <a:spcBef>
                <a:spcPts val="0"/>
              </a:spcBef>
              <a:spcAft>
                <a:spcPts val="0"/>
              </a:spcAft>
              <a:buNone/>
            </a:pPr>
            <a:r>
              <a:t/>
            </a:r>
            <a:endParaRPr b="1" i="0" sz="2000" u="none" cap="none" strike="noStrike">
              <a:solidFill>
                <a:srgbClr val="222222"/>
              </a:solidFill>
            </a:endParaRPr>
          </a:p>
          <a:p>
            <a:pPr indent="-355600" lvl="0" marL="457200" marR="0" rtl="0" algn="l">
              <a:lnSpc>
                <a:spcPct val="100000"/>
              </a:lnSpc>
              <a:spcBef>
                <a:spcPts val="0"/>
              </a:spcBef>
              <a:spcAft>
                <a:spcPts val="0"/>
              </a:spcAft>
              <a:buClr>
                <a:srgbClr val="222222"/>
              </a:buClr>
              <a:buSzPts val="2000"/>
              <a:buChar char="●"/>
            </a:pPr>
            <a:r>
              <a:rPr b="1" i="0" lang="en-US" sz="2000" u="none" cap="none" strike="noStrike">
                <a:solidFill>
                  <a:srgbClr val="222222"/>
                </a:solidFill>
              </a:rPr>
              <a:t>Increas</a:t>
            </a:r>
            <a:r>
              <a:rPr b="1" lang="en-US" sz="2000">
                <a:solidFill>
                  <a:srgbClr val="222222"/>
                </a:solidFill>
              </a:rPr>
              <a:t>ed</a:t>
            </a:r>
            <a:r>
              <a:rPr b="1" i="0" lang="en-US" sz="2000" u="none" cap="none" strike="noStrike">
                <a:solidFill>
                  <a:srgbClr val="222222"/>
                </a:solidFill>
              </a:rPr>
              <a:t> trauma responsiveness for </a:t>
            </a:r>
            <a:r>
              <a:rPr b="1" lang="en-US" sz="2000">
                <a:solidFill>
                  <a:srgbClr val="222222"/>
                </a:solidFill>
              </a:rPr>
              <a:t>the </a:t>
            </a:r>
            <a:r>
              <a:rPr b="1" i="0" lang="en-US" sz="2000" u="none" cap="none" strike="noStrike">
                <a:solidFill>
                  <a:srgbClr val="222222"/>
                </a:solidFill>
              </a:rPr>
              <a:t>youth at school and in the community. </a:t>
            </a:r>
            <a:endParaRPr b="1" sz="2000">
              <a:solidFill>
                <a:srgbClr val="222222"/>
              </a:solidFill>
            </a:endParaRPr>
          </a:p>
          <a:p>
            <a:pPr indent="0" lvl="0" marL="914400" marR="0" rtl="0" algn="l">
              <a:lnSpc>
                <a:spcPct val="100000"/>
              </a:lnSpc>
              <a:spcBef>
                <a:spcPts val="0"/>
              </a:spcBef>
              <a:spcAft>
                <a:spcPts val="0"/>
              </a:spcAft>
              <a:buNone/>
            </a:pPr>
            <a:r>
              <a:t/>
            </a:r>
            <a:endParaRPr b="1" i="0" sz="2000" u="none" cap="none" strike="noStrike">
              <a:solidFill>
                <a:srgbClr val="222222"/>
              </a:solidFill>
            </a:endParaRPr>
          </a:p>
          <a:p>
            <a:pPr indent="-355600" lvl="0" marL="457200" marR="0" rtl="0" algn="l">
              <a:lnSpc>
                <a:spcPct val="100000"/>
              </a:lnSpc>
              <a:spcBef>
                <a:spcPts val="0"/>
              </a:spcBef>
              <a:spcAft>
                <a:spcPts val="0"/>
              </a:spcAft>
              <a:buClr>
                <a:srgbClr val="222222"/>
              </a:buClr>
              <a:buSzPts val="2000"/>
              <a:buChar char="●"/>
            </a:pPr>
            <a:r>
              <a:rPr b="1" lang="en-US" sz="2000">
                <a:solidFill>
                  <a:srgbClr val="222222"/>
                </a:solidFill>
              </a:rPr>
              <a:t>Increase participation </a:t>
            </a:r>
            <a:r>
              <a:rPr b="1" i="0" lang="en-US" sz="2000" u="none" cap="none" strike="noStrike">
                <a:solidFill>
                  <a:srgbClr val="222222"/>
                </a:solidFill>
              </a:rPr>
              <a:t>with existing school based tele-behavioral health services for behavioral health and/or substance use disorder needs. </a:t>
            </a:r>
            <a:endParaRPr b="1" sz="2000">
              <a:solidFill>
                <a:srgbClr val="22222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fontScale="90000"/>
          </a:bodyPr>
          <a:lstStyle/>
          <a:p>
            <a:pPr indent="0" lvl="0" marL="0" rtl="0" algn="l">
              <a:lnSpc>
                <a:spcPct val="90000"/>
              </a:lnSpc>
              <a:spcBef>
                <a:spcPts val="0"/>
              </a:spcBef>
              <a:spcAft>
                <a:spcPts val="0"/>
              </a:spcAft>
              <a:buClr>
                <a:schemeClr val="accent1"/>
              </a:buClr>
              <a:buSzPct val="55555"/>
              <a:buNone/>
            </a:pPr>
            <a:r>
              <a:rPr lang="en-US"/>
              <a:t>Celebrating our wins: Community Engagement</a:t>
            </a:r>
            <a:endParaRPr/>
          </a:p>
        </p:txBody>
      </p:sp>
      <p:sp>
        <p:nvSpPr>
          <p:cNvPr id="475" name="Google Shape;475;p4"/>
          <p:cNvSpPr/>
          <p:nvPr/>
        </p:nvSpPr>
        <p:spPr>
          <a:xfrm>
            <a:off x="1065000" y="1251850"/>
            <a:ext cx="10062000" cy="4512000"/>
          </a:xfrm>
          <a:prstGeom prst="flowChartAlternateProcess">
            <a:avLst/>
          </a:prstGeom>
          <a:solidFill>
            <a:schemeClr val="lt1"/>
          </a:solidFill>
          <a:ln cap="flat" cmpd="sng" w="25400">
            <a:solidFill>
              <a:srgbClr val="4C17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a:p>
          <a:p>
            <a:pPr indent="0" lvl="0" marL="0" marR="0" rtl="0" algn="ctr">
              <a:lnSpc>
                <a:spcPct val="100000"/>
              </a:lnSpc>
              <a:spcBef>
                <a:spcPts val="0"/>
              </a:spcBef>
              <a:spcAft>
                <a:spcPts val="0"/>
              </a:spcAft>
              <a:buNone/>
            </a:pPr>
            <a:r>
              <a:t/>
            </a:r>
            <a:endParaRPr b="1" i="0" sz="1800" u="sng" cap="none" strike="noStrike">
              <a:solidFill>
                <a:schemeClr val="lt1"/>
              </a:solidFill>
            </a:endParaRPr>
          </a:p>
          <a:p>
            <a:pPr indent="-368300" lvl="0" marL="457200" marR="0" rtl="0" algn="l">
              <a:lnSpc>
                <a:spcPct val="100000"/>
              </a:lnSpc>
              <a:spcBef>
                <a:spcPts val="0"/>
              </a:spcBef>
              <a:spcAft>
                <a:spcPts val="0"/>
              </a:spcAft>
              <a:buClr>
                <a:srgbClr val="4C1751"/>
              </a:buClr>
              <a:buSzPts val="2200"/>
              <a:buChar char="●"/>
            </a:pPr>
            <a:r>
              <a:rPr b="1" i="0" lang="en-US" sz="2200" u="none" cap="none" strike="noStrike">
                <a:solidFill>
                  <a:srgbClr val="4C1751"/>
                </a:solidFill>
              </a:rPr>
              <a:t>Enhanced and diversified awareness about trauma responsive care </a:t>
            </a:r>
            <a:r>
              <a:rPr b="1" lang="en-US" sz="2200">
                <a:solidFill>
                  <a:srgbClr val="4C1751"/>
                </a:solidFill>
              </a:rPr>
              <a:t>for youth among our </a:t>
            </a:r>
            <a:r>
              <a:rPr b="1" lang="en-US" sz="2200">
                <a:solidFill>
                  <a:srgbClr val="4C1751"/>
                </a:solidFill>
              </a:rPr>
              <a:t>community</a:t>
            </a:r>
            <a:r>
              <a:rPr b="1" lang="en-US" sz="2200">
                <a:solidFill>
                  <a:srgbClr val="4C1751"/>
                </a:solidFill>
              </a:rPr>
              <a:t> partner organizations and agencies.</a:t>
            </a:r>
            <a:endParaRPr b="1" sz="1800">
              <a:solidFill>
                <a:srgbClr val="4C1751"/>
              </a:solidFill>
            </a:endParaRPr>
          </a:p>
          <a:p>
            <a:pPr indent="0" lvl="0" marL="457200" marR="0" rtl="0" algn="l">
              <a:lnSpc>
                <a:spcPct val="100000"/>
              </a:lnSpc>
              <a:spcBef>
                <a:spcPts val="0"/>
              </a:spcBef>
              <a:spcAft>
                <a:spcPts val="0"/>
              </a:spcAft>
              <a:buNone/>
            </a:pPr>
            <a:r>
              <a:t/>
            </a:r>
            <a:endParaRPr b="1" i="0" sz="2200" u="none" cap="none" strike="noStrike">
              <a:solidFill>
                <a:srgbClr val="4C1751"/>
              </a:solidFill>
            </a:endParaRPr>
          </a:p>
          <a:p>
            <a:pPr indent="-368300" lvl="0" marL="457200" marR="0" rtl="0" algn="l">
              <a:lnSpc>
                <a:spcPct val="100000"/>
              </a:lnSpc>
              <a:spcBef>
                <a:spcPts val="0"/>
              </a:spcBef>
              <a:spcAft>
                <a:spcPts val="0"/>
              </a:spcAft>
              <a:buClr>
                <a:srgbClr val="4C1751"/>
              </a:buClr>
              <a:buSzPts val="2200"/>
              <a:buChar char="●"/>
            </a:pPr>
            <a:r>
              <a:rPr b="1" i="0" lang="en-US" sz="2200" u="none" cap="none" strike="noStrike">
                <a:solidFill>
                  <a:srgbClr val="4C1751"/>
                </a:solidFill>
              </a:rPr>
              <a:t>Provid</a:t>
            </a:r>
            <a:r>
              <a:rPr b="1" lang="en-US" sz="2200">
                <a:solidFill>
                  <a:srgbClr val="4C1751"/>
                </a:solidFill>
              </a:rPr>
              <a:t>ed</a:t>
            </a:r>
            <a:r>
              <a:rPr b="1" i="0" lang="en-US" sz="2200" u="none" cap="none" strike="noStrike">
                <a:solidFill>
                  <a:srgbClr val="4C1751"/>
                </a:solidFill>
              </a:rPr>
              <a:t> stakeholders with TIC training and TIC resources: quarterly meetings and newsletter, and </a:t>
            </a:r>
            <a:r>
              <a:rPr b="1" lang="en-US" sz="2200">
                <a:solidFill>
                  <a:srgbClr val="4C1751"/>
                </a:solidFill>
              </a:rPr>
              <a:t>a</a:t>
            </a:r>
            <a:r>
              <a:rPr b="1" i="0" lang="en-US" sz="2200" u="none" cap="none" strike="noStrike">
                <a:solidFill>
                  <a:srgbClr val="4C1751"/>
                </a:solidFill>
              </a:rPr>
              <a:t> website.</a:t>
            </a:r>
            <a:endParaRPr b="1" i="0" sz="2200" u="none" cap="none" strike="noStrike">
              <a:solidFill>
                <a:srgbClr val="4C1751"/>
              </a:solidFill>
            </a:endParaRPr>
          </a:p>
          <a:p>
            <a:pPr indent="0" lvl="0" marL="457200" marR="0" rtl="0" algn="l">
              <a:lnSpc>
                <a:spcPct val="100000"/>
              </a:lnSpc>
              <a:spcBef>
                <a:spcPts val="0"/>
              </a:spcBef>
              <a:spcAft>
                <a:spcPts val="0"/>
              </a:spcAft>
              <a:buNone/>
            </a:pPr>
            <a:r>
              <a:t/>
            </a:r>
            <a:endParaRPr b="1" sz="2200">
              <a:solidFill>
                <a:srgbClr val="4C1751"/>
              </a:solidFill>
            </a:endParaRPr>
          </a:p>
          <a:p>
            <a:pPr indent="-368300" lvl="0" marL="457200" marR="0" rtl="0" algn="l">
              <a:lnSpc>
                <a:spcPct val="100000"/>
              </a:lnSpc>
              <a:spcBef>
                <a:spcPts val="0"/>
              </a:spcBef>
              <a:spcAft>
                <a:spcPts val="0"/>
              </a:spcAft>
              <a:buClr>
                <a:srgbClr val="4C1751"/>
              </a:buClr>
              <a:buSzPts val="2200"/>
              <a:buChar char="●"/>
            </a:pPr>
            <a:r>
              <a:rPr b="1" lang="en-US" sz="2200">
                <a:solidFill>
                  <a:srgbClr val="4C1751"/>
                </a:solidFill>
              </a:rPr>
              <a:t>Heywood’s HWC website:   </a:t>
            </a:r>
            <a:r>
              <a:rPr b="1" i="0" lang="en-US" sz="2200" u="none" cap="none" strike="noStrike">
                <a:solidFill>
                  <a:srgbClr val="4C1751"/>
                </a:solidFill>
              </a:rPr>
              <a:t>www.heywood.org/handlewithcare</a:t>
            </a:r>
            <a:endParaRPr b="1" sz="1800">
              <a:solidFill>
                <a:srgbClr val="4C1751"/>
              </a:solidFill>
            </a:endParaRPr>
          </a:p>
          <a:p>
            <a:pPr indent="0" lvl="0" marL="457200" marR="0" rtl="0" algn="l">
              <a:lnSpc>
                <a:spcPct val="100000"/>
              </a:lnSpc>
              <a:spcBef>
                <a:spcPts val="0"/>
              </a:spcBef>
              <a:spcAft>
                <a:spcPts val="0"/>
              </a:spcAft>
              <a:buNone/>
            </a:pPr>
            <a:r>
              <a:t/>
            </a:r>
            <a:endParaRPr b="1" i="0" sz="2200" u="none" cap="none" strike="noStrike">
              <a:solidFill>
                <a:srgbClr val="4C1751"/>
              </a:solidFill>
            </a:endParaRPr>
          </a:p>
          <a:p>
            <a:pPr indent="-368300" lvl="0" marL="457200" marR="0" rtl="0" algn="l">
              <a:lnSpc>
                <a:spcPct val="100000"/>
              </a:lnSpc>
              <a:spcBef>
                <a:spcPts val="0"/>
              </a:spcBef>
              <a:spcAft>
                <a:spcPts val="0"/>
              </a:spcAft>
              <a:buClr>
                <a:srgbClr val="4C1751"/>
              </a:buClr>
              <a:buSzPts val="2200"/>
              <a:buChar char="●"/>
            </a:pPr>
            <a:r>
              <a:rPr b="1" lang="en-US" sz="2200">
                <a:solidFill>
                  <a:srgbClr val="4C1751"/>
                </a:solidFill>
              </a:rPr>
              <a:t>Increased related trainings from partner organizations including but not limited to </a:t>
            </a:r>
            <a:r>
              <a:rPr b="1" i="0" lang="en-US" sz="2200" u="none" cap="none" strike="noStrike">
                <a:solidFill>
                  <a:srgbClr val="4C1751"/>
                </a:solidFill>
              </a:rPr>
              <a:t>LUK, PPAL, Center on Child Wellbeing &amp; Trauma</a:t>
            </a:r>
            <a:r>
              <a:rPr b="1" lang="en-US" sz="2200">
                <a:solidFill>
                  <a:srgbClr val="4C1751"/>
                </a:solidFill>
              </a:rPr>
              <a:t> that strengthened trauma informed care skill sets.</a:t>
            </a:r>
            <a:endParaRPr b="1" sz="1800">
              <a:solidFill>
                <a:srgbClr val="4C1751"/>
              </a:solidFill>
            </a:endParaRPr>
          </a:p>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a:bodyPr>
          <a:lstStyle/>
          <a:p>
            <a:pPr indent="0" lvl="0" marL="0" rtl="0" algn="l">
              <a:lnSpc>
                <a:spcPct val="90000"/>
              </a:lnSpc>
              <a:spcBef>
                <a:spcPts val="0"/>
              </a:spcBef>
              <a:spcAft>
                <a:spcPts val="0"/>
              </a:spcAft>
              <a:buClr>
                <a:schemeClr val="accent1"/>
              </a:buClr>
              <a:buSzPts val="1800"/>
              <a:buNone/>
            </a:pPr>
            <a:r>
              <a:rPr lang="en-US"/>
              <a:t>Celebrating Our Wins: Outcome Objectives</a:t>
            </a:r>
            <a:endParaRPr/>
          </a:p>
        </p:txBody>
      </p:sp>
      <p:sp>
        <p:nvSpPr>
          <p:cNvPr id="481" name="Google Shape;481;p5"/>
          <p:cNvSpPr/>
          <p:nvPr/>
        </p:nvSpPr>
        <p:spPr>
          <a:xfrm>
            <a:off x="844075" y="1167950"/>
            <a:ext cx="10459200" cy="4667100"/>
          </a:xfrm>
          <a:prstGeom prst="roundRect">
            <a:avLst>
              <a:gd fmla="val 16667" name="adj"/>
            </a:avLst>
          </a:prstGeom>
          <a:solidFill>
            <a:schemeClr val="lt1"/>
          </a:solidFill>
          <a:ln cap="flat" cmpd="sng" w="25400">
            <a:solidFill>
              <a:srgbClr val="4C1751"/>
            </a:solidFill>
            <a:prstDash val="solid"/>
            <a:round/>
            <a:headEnd len="sm" w="sm" type="none"/>
            <a:tailEnd len="sm" w="sm" type="none"/>
          </a:ln>
        </p:spPr>
        <p:txBody>
          <a:bodyPr anchorCtr="0" anchor="ctr" bIns="45700" lIns="91425" spcFirstLastPara="1" rIns="91425" wrap="square" tIns="45700">
            <a:noAutofit/>
          </a:bodyPr>
          <a:lstStyle/>
          <a:p>
            <a:pPr indent="0" lvl="0" marL="457200" marR="0" rtl="0" algn="l">
              <a:lnSpc>
                <a:spcPct val="100000"/>
              </a:lnSpc>
              <a:spcBef>
                <a:spcPts val="0"/>
              </a:spcBef>
              <a:spcAft>
                <a:spcPts val="0"/>
              </a:spcAft>
              <a:buNone/>
            </a:pPr>
            <a:r>
              <a:t/>
            </a:r>
            <a:endParaRPr b="1" sz="2000">
              <a:solidFill>
                <a:srgbClr val="222222"/>
              </a:solidFill>
            </a:endParaRPr>
          </a:p>
          <a:p>
            <a:pPr indent="-355600" lvl="0" marL="457200" marR="0" rtl="0" algn="l">
              <a:lnSpc>
                <a:spcPct val="100000"/>
              </a:lnSpc>
              <a:spcBef>
                <a:spcPts val="0"/>
              </a:spcBef>
              <a:spcAft>
                <a:spcPts val="0"/>
              </a:spcAft>
              <a:buClr>
                <a:srgbClr val="222222"/>
              </a:buClr>
              <a:buSzPts val="2000"/>
              <a:buChar char="●"/>
            </a:pPr>
            <a:r>
              <a:rPr b="1" i="0" lang="en-US" sz="2000" u="none" cap="none" strike="noStrike">
                <a:solidFill>
                  <a:srgbClr val="222222"/>
                </a:solidFill>
              </a:rPr>
              <a:t>As of June 2023 Heywood Healthcare Athol / Gardner and HWC Team have provided:</a:t>
            </a:r>
            <a:endParaRPr b="1" sz="2000">
              <a:solidFill>
                <a:srgbClr val="222222"/>
              </a:solidFill>
            </a:endParaRPr>
          </a:p>
          <a:p>
            <a:pPr indent="0" lvl="0" marL="457200" marR="0" rtl="0" algn="l">
              <a:lnSpc>
                <a:spcPct val="100000"/>
              </a:lnSpc>
              <a:spcBef>
                <a:spcPts val="0"/>
              </a:spcBef>
              <a:spcAft>
                <a:spcPts val="0"/>
              </a:spcAft>
              <a:buNone/>
            </a:pPr>
            <a:r>
              <a:t/>
            </a:r>
            <a:endParaRPr b="1" i="0" sz="2000" u="none" cap="none" strike="noStrike">
              <a:solidFill>
                <a:srgbClr val="222222"/>
              </a:solidFill>
            </a:endParaRPr>
          </a:p>
          <a:p>
            <a:pPr indent="-355600" lvl="0" marL="457200" marR="0" rtl="0" algn="l">
              <a:lnSpc>
                <a:spcPct val="100000"/>
              </a:lnSpc>
              <a:spcBef>
                <a:spcPts val="0"/>
              </a:spcBef>
              <a:spcAft>
                <a:spcPts val="0"/>
              </a:spcAft>
              <a:buClr>
                <a:srgbClr val="222222"/>
              </a:buClr>
              <a:buSzPts val="2000"/>
              <a:buChar char="●"/>
            </a:pPr>
            <a:r>
              <a:rPr b="1" i="0" lang="en-US" sz="2000" u="none" cap="none" strike="noStrike">
                <a:solidFill>
                  <a:srgbClr val="222222"/>
                </a:solidFill>
              </a:rPr>
              <a:t> 100% of ED Registration Staff HWC training.</a:t>
            </a:r>
            <a:endParaRPr b="1" sz="2000">
              <a:solidFill>
                <a:srgbClr val="222222"/>
              </a:solidFill>
            </a:endParaRPr>
          </a:p>
          <a:p>
            <a:pPr indent="0" lvl="0" marL="457200" marR="0" rtl="0" algn="l">
              <a:lnSpc>
                <a:spcPct val="100000"/>
              </a:lnSpc>
              <a:spcBef>
                <a:spcPts val="0"/>
              </a:spcBef>
              <a:spcAft>
                <a:spcPts val="0"/>
              </a:spcAft>
              <a:buNone/>
            </a:pPr>
            <a:r>
              <a:t/>
            </a:r>
            <a:endParaRPr b="1" i="0" sz="2000" u="none" cap="none" strike="noStrike">
              <a:solidFill>
                <a:srgbClr val="222222"/>
              </a:solidFill>
            </a:endParaRPr>
          </a:p>
          <a:p>
            <a:pPr indent="-355600" lvl="0" marL="457200" marR="0" rtl="0" algn="l">
              <a:lnSpc>
                <a:spcPct val="100000"/>
              </a:lnSpc>
              <a:spcBef>
                <a:spcPts val="0"/>
              </a:spcBef>
              <a:spcAft>
                <a:spcPts val="0"/>
              </a:spcAft>
              <a:buClr>
                <a:srgbClr val="222222"/>
              </a:buClr>
              <a:buSzPts val="2000"/>
              <a:buChar char="●"/>
            </a:pPr>
            <a:r>
              <a:rPr b="1" i="0" lang="en-US" sz="2000" u="none" cap="none" strike="noStrike">
                <a:solidFill>
                  <a:srgbClr val="222222"/>
                </a:solidFill>
              </a:rPr>
              <a:t>100% of HWC police departments and school districts are knowledgeable in the ED referral best practices. </a:t>
            </a:r>
            <a:endParaRPr b="1" sz="2000">
              <a:solidFill>
                <a:srgbClr val="222222"/>
              </a:solidFill>
            </a:endParaRPr>
          </a:p>
          <a:p>
            <a:pPr indent="0" lvl="0" marL="457200" marR="0" rtl="0" algn="l">
              <a:lnSpc>
                <a:spcPct val="100000"/>
              </a:lnSpc>
              <a:spcBef>
                <a:spcPts val="0"/>
              </a:spcBef>
              <a:spcAft>
                <a:spcPts val="0"/>
              </a:spcAft>
              <a:buNone/>
            </a:pPr>
            <a:r>
              <a:t/>
            </a:r>
            <a:endParaRPr b="1" i="0" sz="2000" u="none" cap="none" strike="noStrike">
              <a:solidFill>
                <a:srgbClr val="222222"/>
              </a:solidFill>
            </a:endParaRPr>
          </a:p>
          <a:p>
            <a:pPr indent="-355600" lvl="0" marL="457200" marR="0" rtl="0" algn="l">
              <a:lnSpc>
                <a:spcPct val="100000"/>
              </a:lnSpc>
              <a:spcBef>
                <a:spcPts val="0"/>
              </a:spcBef>
              <a:spcAft>
                <a:spcPts val="0"/>
              </a:spcAft>
              <a:buClr>
                <a:srgbClr val="222222"/>
              </a:buClr>
              <a:buSzPts val="2000"/>
              <a:buChar char="●"/>
            </a:pPr>
            <a:r>
              <a:rPr b="1" lang="en-US" sz="2000">
                <a:solidFill>
                  <a:srgbClr val="222222"/>
                </a:solidFill>
              </a:rPr>
              <a:t>All patient caregivers have been provided HWC </a:t>
            </a:r>
            <a:r>
              <a:rPr b="1" i="0" lang="en-US" sz="2000" u="none" cap="none" strike="noStrike">
                <a:solidFill>
                  <a:srgbClr val="222222"/>
                </a:solidFill>
              </a:rPr>
              <a:t>self-referral forms since i</a:t>
            </a:r>
            <a:r>
              <a:rPr b="1" lang="en-US" sz="2000">
                <a:solidFill>
                  <a:srgbClr val="222222"/>
                </a:solidFill>
              </a:rPr>
              <a:t>nception.</a:t>
            </a:r>
            <a:endParaRPr b="1" sz="2000">
              <a:solidFill>
                <a:srgbClr val="222222"/>
              </a:solidFill>
            </a:endParaRPr>
          </a:p>
          <a:p>
            <a:pPr indent="0" lvl="0" marL="457200" marR="0" rtl="0" algn="l">
              <a:lnSpc>
                <a:spcPct val="100000"/>
              </a:lnSpc>
              <a:spcBef>
                <a:spcPts val="0"/>
              </a:spcBef>
              <a:spcAft>
                <a:spcPts val="0"/>
              </a:spcAft>
              <a:buNone/>
            </a:pPr>
            <a:r>
              <a:t/>
            </a:r>
            <a:endParaRPr b="1" i="0" sz="2000" u="none" cap="none" strike="noStrike">
              <a:solidFill>
                <a:srgbClr val="222222"/>
              </a:solidFill>
            </a:endParaRPr>
          </a:p>
          <a:p>
            <a:pPr indent="-355600" lvl="0" marL="457200" marR="0" rtl="0" algn="l">
              <a:lnSpc>
                <a:spcPct val="100000"/>
              </a:lnSpc>
              <a:spcBef>
                <a:spcPts val="0"/>
              </a:spcBef>
              <a:spcAft>
                <a:spcPts val="0"/>
              </a:spcAft>
              <a:buClr>
                <a:srgbClr val="222222"/>
              </a:buClr>
              <a:buSzPts val="2000"/>
              <a:buChar char="●"/>
            </a:pPr>
            <a:r>
              <a:rPr b="1" i="0" lang="en-US" sz="2000" u="none" cap="none" strike="noStrike">
                <a:solidFill>
                  <a:srgbClr val="222222"/>
                </a:solidFill>
              </a:rPr>
              <a:t>Increased awareness with Hospital Administration and HWC Collaborative for behavioral health (BH) and substance use disorder (SUD) </a:t>
            </a:r>
            <a:r>
              <a:rPr b="1" lang="en-US" sz="2000">
                <a:solidFill>
                  <a:srgbClr val="222222"/>
                </a:solidFill>
              </a:rPr>
              <a:t>prevalence among youth.</a:t>
            </a:r>
            <a:r>
              <a:rPr b="1" i="0" lang="en-US" sz="2000" u="none" cap="none" strike="noStrike">
                <a:solidFill>
                  <a:srgbClr val="222222"/>
                </a:solidFill>
              </a:rPr>
              <a:t> </a:t>
            </a:r>
            <a:endParaRPr b="1" sz="2000">
              <a:solidFill>
                <a:srgbClr val="222222"/>
              </a:solidFill>
            </a:endParaRPr>
          </a:p>
          <a:p>
            <a:pPr indent="-355600" lvl="0" marL="457200" marR="0" rtl="0" algn="l">
              <a:lnSpc>
                <a:spcPct val="100000"/>
              </a:lnSpc>
              <a:spcBef>
                <a:spcPts val="0"/>
              </a:spcBef>
              <a:spcAft>
                <a:spcPts val="0"/>
              </a:spcAft>
              <a:buClr>
                <a:schemeClr val="lt1"/>
              </a:buClr>
              <a:buSzPts val="2000"/>
              <a:buFont typeface="Arial"/>
              <a:buChar char="●"/>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fontScale="90000"/>
          </a:bodyPr>
          <a:lstStyle/>
          <a:p>
            <a:pPr indent="0" lvl="0" marL="0" rtl="0" algn="l">
              <a:lnSpc>
                <a:spcPct val="90000"/>
              </a:lnSpc>
              <a:spcBef>
                <a:spcPts val="0"/>
              </a:spcBef>
              <a:spcAft>
                <a:spcPts val="0"/>
              </a:spcAft>
              <a:buClr>
                <a:schemeClr val="accent1"/>
              </a:buClr>
              <a:buSzPct val="55555"/>
              <a:buNone/>
            </a:pPr>
            <a:r>
              <a:rPr lang="en-US"/>
              <a:t>Celebrating Our Wins: Quotes From Stakeholders</a:t>
            </a:r>
            <a:br>
              <a:rPr lang="en-US"/>
            </a:br>
            <a:endParaRPr/>
          </a:p>
        </p:txBody>
      </p:sp>
      <p:sp>
        <p:nvSpPr>
          <p:cNvPr id="487" name="Google Shape;487;p6"/>
          <p:cNvSpPr/>
          <p:nvPr/>
        </p:nvSpPr>
        <p:spPr>
          <a:xfrm>
            <a:off x="152400" y="1241600"/>
            <a:ext cx="3983100" cy="1910100"/>
          </a:xfrm>
          <a:prstGeom prst="flowChartAlternateProcess">
            <a:avLst/>
          </a:prstGeom>
          <a:solidFill>
            <a:srgbClr val="2BFAB9"/>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chemeClr val="dk1"/>
              </a:solidFill>
              <a:latin typeface="Tahoma"/>
              <a:ea typeface="Tahoma"/>
              <a:cs typeface="Tahoma"/>
              <a:sym typeface="Tahoma"/>
            </a:endParaRPr>
          </a:p>
          <a:p>
            <a:pPr indent="0" lvl="0" marL="0" marR="0" rtl="0" algn="ctr">
              <a:lnSpc>
                <a:spcPct val="100000"/>
              </a:lnSpc>
              <a:spcBef>
                <a:spcPts val="0"/>
              </a:spcBef>
              <a:spcAft>
                <a:spcPts val="0"/>
              </a:spcAft>
              <a:buNone/>
            </a:pPr>
            <a:r>
              <a:rPr b="0" i="0" lang="en-US" sz="1700" u="none" cap="none" strike="noStrike">
                <a:solidFill>
                  <a:schemeClr val="dk1"/>
                </a:solidFill>
                <a:latin typeface="Tahoma"/>
                <a:ea typeface="Tahoma"/>
                <a:cs typeface="Tahoma"/>
                <a:sym typeface="Tahoma"/>
              </a:rPr>
              <a:t>“Handle With Care" provides a voice for our youth when they need it most.”</a:t>
            </a:r>
            <a:endParaRPr b="0" i="0" sz="17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None/>
            </a:pPr>
            <a:br>
              <a:rPr b="0" i="0" lang="en-US" sz="1800" u="none" cap="none" strike="noStrike">
                <a:solidFill>
                  <a:schemeClr val="lt1"/>
                </a:solidFill>
                <a:latin typeface="Arial"/>
                <a:ea typeface="Arial"/>
                <a:cs typeface="Arial"/>
                <a:sym typeface="Arial"/>
              </a:rPr>
            </a:br>
            <a:r>
              <a:rPr b="0" i="0" lang="en-US" sz="1500" u="none" cap="none" strike="noStrike">
                <a:solidFill>
                  <a:srgbClr val="434343"/>
                </a:solidFill>
                <a:latin typeface="Arial"/>
                <a:ea typeface="Arial"/>
                <a:cs typeface="Arial"/>
                <a:sym typeface="Arial"/>
              </a:rPr>
              <a:t>~ Dawn Casavant, VP Heywood Healthcare Administration</a:t>
            </a:r>
            <a:endParaRPr b="0" i="0" sz="1500" u="none" cap="none" strike="noStrike">
              <a:solidFill>
                <a:srgbClr val="434343"/>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8" name="Google Shape;488;p6"/>
          <p:cNvSpPr/>
          <p:nvPr/>
        </p:nvSpPr>
        <p:spPr>
          <a:xfrm>
            <a:off x="8690100" y="914400"/>
            <a:ext cx="3341100" cy="6096000"/>
          </a:xfrm>
          <a:prstGeom prst="flowChartAlternateProcess">
            <a:avLst/>
          </a:prstGeom>
          <a:solidFill>
            <a:srgbClr val="2BFAB9"/>
          </a:solidFill>
          <a:ln cap="flat" cmpd="sng" w="25400">
            <a:solidFill>
              <a:srgbClr val="4C17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1700">
                <a:solidFill>
                  <a:schemeClr val="dk1"/>
                </a:solidFill>
              </a:rPr>
              <a:t>“The more places we can identify trauma, the more equipped we are to handle it.  We are grateful to be part of this community’s effort.  Collaboration is a force multiplier.  From police departments and school districts to hospitals and the justice system the work and commitment to trauma reduction have created a child-first model prioritizing and supporting all areas of care to ensure kids feel safe and secure.  This is such an important program because children are 20% of our population but 100% of our future.”</a:t>
            </a:r>
            <a:endParaRPr sz="1700">
              <a:solidFill>
                <a:schemeClr val="dk1"/>
              </a:solidFill>
            </a:endParaRPr>
          </a:p>
          <a:p>
            <a:pPr indent="0" lvl="0" marL="0" marR="0" rtl="0" algn="ctr">
              <a:lnSpc>
                <a:spcPct val="100000"/>
              </a:lnSpc>
              <a:spcBef>
                <a:spcPts val="0"/>
              </a:spcBef>
              <a:spcAft>
                <a:spcPts val="0"/>
              </a:spcAft>
              <a:buNone/>
            </a:pPr>
            <a:r>
              <a:rPr lang="en-US" sz="1700">
                <a:solidFill>
                  <a:srgbClr val="434343"/>
                </a:solidFill>
              </a:rPr>
              <a:t>~District Attorney Joe Early Jr, Worcester County</a:t>
            </a:r>
            <a:endParaRPr sz="1700">
              <a:solidFill>
                <a:srgbClr val="434343"/>
              </a:solidFill>
            </a:endParaRPr>
          </a:p>
        </p:txBody>
      </p:sp>
      <p:sp>
        <p:nvSpPr>
          <p:cNvPr id="489" name="Google Shape;489;p6"/>
          <p:cNvSpPr/>
          <p:nvPr/>
        </p:nvSpPr>
        <p:spPr>
          <a:xfrm>
            <a:off x="4742250" y="1065725"/>
            <a:ext cx="3341100" cy="5654400"/>
          </a:xfrm>
          <a:prstGeom prst="flowChartAlternateProcess">
            <a:avLst/>
          </a:prstGeom>
          <a:solidFill>
            <a:srgbClr val="2BFAB9"/>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1700">
                <a:solidFill>
                  <a:schemeClr val="dk1"/>
                </a:solidFill>
              </a:rPr>
              <a:t>“Handle with Care has been a great program for us.  In education, we try our best to use trauma-informed practices daily with our students.  HWC is a tangible reminder that alerts us of students and families going through difficult situations.  In turn, the program continually underscores the necessity of using trauma informed practices each and every day and keeps us from losing our awareness of the unique emotional needs and support of students that we could otherwise overlook.”</a:t>
            </a:r>
            <a:endParaRPr sz="1700">
              <a:solidFill>
                <a:schemeClr val="dk1"/>
              </a:solidFill>
            </a:endParaRPr>
          </a:p>
          <a:p>
            <a:pPr indent="0" lvl="0" marL="0" marR="0" rtl="0" algn="ctr">
              <a:lnSpc>
                <a:spcPct val="100000"/>
              </a:lnSpc>
              <a:spcBef>
                <a:spcPts val="0"/>
              </a:spcBef>
              <a:spcAft>
                <a:spcPts val="0"/>
              </a:spcAft>
              <a:buNone/>
            </a:pPr>
            <a:r>
              <a:t/>
            </a:r>
            <a:endParaRPr sz="1700">
              <a:solidFill>
                <a:schemeClr val="dk1"/>
              </a:solidFill>
            </a:endParaRPr>
          </a:p>
          <a:p>
            <a:pPr indent="0" lvl="0" marL="0" marR="0" rtl="0" algn="ctr">
              <a:lnSpc>
                <a:spcPct val="100000"/>
              </a:lnSpc>
              <a:spcBef>
                <a:spcPts val="0"/>
              </a:spcBef>
              <a:spcAft>
                <a:spcPts val="0"/>
              </a:spcAft>
              <a:buNone/>
            </a:pPr>
            <a:r>
              <a:rPr lang="en-US" sz="1500">
                <a:solidFill>
                  <a:srgbClr val="434343"/>
                </a:solidFill>
                <a:highlight>
                  <a:srgbClr val="2BFAB9"/>
                </a:highlight>
              </a:rPr>
              <a:t>~ Ashburnham/Westminster School Administrator</a:t>
            </a:r>
            <a:endParaRPr sz="1500">
              <a:solidFill>
                <a:srgbClr val="434343"/>
              </a:solidFill>
              <a:highlight>
                <a:srgbClr val="2BFAB9"/>
              </a:highlight>
            </a:endParaRPr>
          </a:p>
        </p:txBody>
      </p:sp>
      <p:pic>
        <p:nvPicPr>
          <p:cNvPr id="490" name="Google Shape;490;p6"/>
          <p:cNvPicPr preferRelativeResize="0"/>
          <p:nvPr/>
        </p:nvPicPr>
        <p:blipFill>
          <a:blip r:embed="rId3">
            <a:alphaModFix/>
          </a:blip>
          <a:stretch>
            <a:fillRect/>
          </a:stretch>
        </p:blipFill>
        <p:spPr>
          <a:xfrm>
            <a:off x="152400" y="5207019"/>
            <a:ext cx="228600" cy="104775"/>
          </a:xfrm>
          <a:prstGeom prst="rect">
            <a:avLst/>
          </a:prstGeom>
          <a:noFill/>
          <a:ln>
            <a:noFill/>
          </a:ln>
        </p:spPr>
      </p:pic>
      <p:sp>
        <p:nvSpPr>
          <p:cNvPr id="491" name="Google Shape;491;p6"/>
          <p:cNvSpPr txBox="1"/>
          <p:nvPr/>
        </p:nvSpPr>
        <p:spPr>
          <a:xfrm>
            <a:off x="381000" y="262725"/>
            <a:ext cx="4415700" cy="3540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sz="1100">
              <a:solidFill>
                <a:srgbClr val="222222"/>
              </a:solidFill>
              <a:highlight>
                <a:srgbClr val="FFFFFF"/>
              </a:highlight>
            </a:endParaRPr>
          </a:p>
        </p:txBody>
      </p:sp>
      <p:sp>
        <p:nvSpPr>
          <p:cNvPr id="492" name="Google Shape;492;p6"/>
          <p:cNvSpPr/>
          <p:nvPr/>
        </p:nvSpPr>
        <p:spPr>
          <a:xfrm>
            <a:off x="152400" y="3429000"/>
            <a:ext cx="3983100" cy="2111400"/>
          </a:xfrm>
          <a:prstGeom prst="roundRect">
            <a:avLst>
              <a:gd fmla="val 16667" name="adj"/>
            </a:avLst>
          </a:prstGeom>
          <a:solidFill>
            <a:srgbClr val="2BFAB9"/>
          </a:solidFill>
          <a:ln cap="flat" cmpd="sng" w="2857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highlight>
                <a:srgbClr val="2BFAB9"/>
              </a:highlight>
            </a:endParaRPr>
          </a:p>
          <a:p>
            <a:pPr indent="0" lvl="0" marL="0" rtl="0" algn="l">
              <a:spcBef>
                <a:spcPts val="0"/>
              </a:spcBef>
              <a:spcAft>
                <a:spcPts val="0"/>
              </a:spcAft>
              <a:buNone/>
            </a:pPr>
            <a:r>
              <a:rPr lang="en-US" sz="1700">
                <a:highlight>
                  <a:srgbClr val="2BFAB9"/>
                </a:highlight>
              </a:rPr>
              <a:t> “We are excited about the new opportunities that allows our departments to collaborate in deeper and more </a:t>
            </a:r>
            <a:r>
              <a:rPr lang="en-US" sz="1700">
                <a:highlight>
                  <a:srgbClr val="2BFAB9"/>
                </a:highlight>
              </a:rPr>
              <a:t>effective</a:t>
            </a:r>
            <a:r>
              <a:rPr lang="en-US" sz="1700">
                <a:highlight>
                  <a:srgbClr val="2BFAB9"/>
                </a:highlight>
              </a:rPr>
              <a:t> ways to support our students and families and help them thrive and be successful.”</a:t>
            </a:r>
            <a:endParaRPr sz="1700">
              <a:highlight>
                <a:srgbClr val="2BFAB9"/>
              </a:highlight>
            </a:endParaRPr>
          </a:p>
          <a:p>
            <a:pPr indent="0" lvl="0" marL="0" rtl="0" algn="l">
              <a:spcBef>
                <a:spcPts val="0"/>
              </a:spcBef>
              <a:spcAft>
                <a:spcPts val="0"/>
              </a:spcAft>
              <a:buNone/>
            </a:pPr>
            <a:r>
              <a:t/>
            </a:r>
            <a:endParaRPr sz="1700">
              <a:highlight>
                <a:srgbClr val="2BFAB9"/>
              </a:highlight>
            </a:endParaRPr>
          </a:p>
          <a:p>
            <a:pPr indent="0" lvl="0" marL="0" rtl="0" algn="l">
              <a:spcBef>
                <a:spcPts val="0"/>
              </a:spcBef>
              <a:spcAft>
                <a:spcPts val="0"/>
              </a:spcAft>
              <a:buNone/>
            </a:pPr>
            <a:r>
              <a:rPr lang="en-US" sz="1500">
                <a:solidFill>
                  <a:srgbClr val="6A6A6A"/>
                </a:solidFill>
                <a:highlight>
                  <a:srgbClr val="2BFAB9"/>
                </a:highlight>
              </a:rPr>
              <a:t>       </a:t>
            </a:r>
            <a:r>
              <a:rPr lang="en-US" sz="1500">
                <a:solidFill>
                  <a:srgbClr val="434343"/>
                </a:solidFill>
                <a:highlight>
                  <a:srgbClr val="2BFAB9"/>
                </a:highlight>
              </a:rPr>
              <a:t>  ~Local Law Enforcement</a:t>
            </a:r>
            <a:endParaRPr sz="1500">
              <a:solidFill>
                <a:srgbClr val="434343"/>
              </a:solidFill>
              <a:highlight>
                <a:srgbClr val="2BFAB9"/>
              </a:highlight>
            </a:endParaRPr>
          </a:p>
          <a:p>
            <a:pPr indent="0" lvl="0" marL="0" rtl="0" algn="l">
              <a:spcBef>
                <a:spcPts val="0"/>
              </a:spcBef>
              <a:spcAft>
                <a:spcPts val="0"/>
              </a:spcAft>
              <a:buNone/>
            </a:pPr>
            <a:r>
              <a:t/>
            </a:r>
            <a:endParaRPr sz="1800">
              <a:highlight>
                <a:srgbClr val="2BFAB9"/>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
          <p:cNvSpPr txBox="1"/>
          <p:nvPr>
            <p:ph type="title"/>
          </p:nvPr>
        </p:nvSpPr>
        <p:spPr>
          <a:xfrm>
            <a:off x="457200" y="457200"/>
            <a:ext cx="11277600" cy="936802"/>
          </a:xfrm>
          <a:prstGeom prst="rect">
            <a:avLst/>
          </a:prstGeom>
          <a:noFill/>
          <a:ln>
            <a:noFill/>
          </a:ln>
        </p:spPr>
        <p:txBody>
          <a:bodyPr anchorCtr="0" anchor="t" bIns="45700" lIns="0" spcFirstLastPara="1" rIns="0" wrap="square" tIns="0">
            <a:normAutofit fontScale="90000"/>
          </a:bodyPr>
          <a:lstStyle/>
          <a:p>
            <a:pPr indent="0" lvl="0" marL="0" rtl="0" algn="l">
              <a:lnSpc>
                <a:spcPct val="90000"/>
              </a:lnSpc>
              <a:spcBef>
                <a:spcPts val="0"/>
              </a:spcBef>
              <a:spcAft>
                <a:spcPts val="0"/>
              </a:spcAft>
              <a:buClr>
                <a:schemeClr val="accent1"/>
              </a:buClr>
              <a:buSzPct val="55555"/>
              <a:buNone/>
            </a:pPr>
            <a:r>
              <a:rPr lang="en-US"/>
              <a:t>Celebrating Our Wins: Patient Feedback</a:t>
            </a:r>
            <a:br>
              <a:rPr lang="en-US"/>
            </a:br>
            <a:endParaRPr/>
          </a:p>
        </p:txBody>
      </p:sp>
      <p:pic>
        <p:nvPicPr>
          <p:cNvPr id="498" name="Google Shape;498;p7"/>
          <p:cNvPicPr preferRelativeResize="0"/>
          <p:nvPr/>
        </p:nvPicPr>
        <p:blipFill rotWithShape="1">
          <a:blip r:embed="rId3">
            <a:alphaModFix/>
          </a:blip>
          <a:srcRect b="0" l="0" r="0" t="0"/>
          <a:stretch/>
        </p:blipFill>
        <p:spPr>
          <a:xfrm>
            <a:off x="5146625" y="1394000"/>
            <a:ext cx="5182026" cy="5182026"/>
          </a:xfrm>
          <a:prstGeom prst="rect">
            <a:avLst/>
          </a:prstGeom>
          <a:noFill/>
          <a:ln cap="sq" cmpd="thickThin" w="228600">
            <a:solidFill>
              <a:srgbClr val="000000"/>
            </a:solidFill>
            <a:prstDash val="solid"/>
            <a:miter lim="800000"/>
            <a:headEnd len="sm" w="sm" type="none"/>
            <a:tailEnd len="sm" w="sm" type="none"/>
          </a:ln>
        </p:spPr>
      </p:pic>
      <p:pic>
        <p:nvPicPr>
          <p:cNvPr id="499" name="Google Shape;499;p7"/>
          <p:cNvPicPr preferRelativeResize="0"/>
          <p:nvPr/>
        </p:nvPicPr>
        <p:blipFill>
          <a:blip r:embed="rId4">
            <a:alphaModFix/>
          </a:blip>
          <a:stretch>
            <a:fillRect/>
          </a:stretch>
        </p:blipFill>
        <p:spPr>
          <a:xfrm>
            <a:off x="1020425" y="1828800"/>
            <a:ext cx="3063825" cy="3451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CWT">
  <a:themeElements>
    <a:clrScheme name="Center for Child Wellbeing &amp; Trauma 1">
      <a:dk1>
        <a:srgbClr val="000000"/>
      </a:dk1>
      <a:lt1>
        <a:srgbClr val="FFFFFF"/>
      </a:lt1>
      <a:dk2>
        <a:srgbClr val="00488A"/>
      </a:dk2>
      <a:lt2>
        <a:srgbClr val="E7E6E6"/>
      </a:lt2>
      <a:accent1>
        <a:srgbClr val="692070"/>
      </a:accent1>
      <a:accent2>
        <a:srgbClr val="004789"/>
      </a:accent2>
      <a:accent3>
        <a:srgbClr val="059367"/>
      </a:accent3>
      <a:accent4>
        <a:srgbClr val="85CDB2"/>
      </a:accent4>
      <a:accent5>
        <a:srgbClr val="61A1D7"/>
      </a:accent5>
      <a:accent6>
        <a:srgbClr val="D5D5D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WT">
  <a:themeElements>
    <a:clrScheme name="Center for Child Wellbeing &amp; Trauma 1">
      <a:dk1>
        <a:srgbClr val="000000"/>
      </a:dk1>
      <a:lt1>
        <a:srgbClr val="FFFFFF"/>
      </a:lt1>
      <a:dk2>
        <a:srgbClr val="00488A"/>
      </a:dk2>
      <a:lt2>
        <a:srgbClr val="E7E6E6"/>
      </a:lt2>
      <a:accent1>
        <a:srgbClr val="692070"/>
      </a:accent1>
      <a:accent2>
        <a:srgbClr val="004789"/>
      </a:accent2>
      <a:accent3>
        <a:srgbClr val="059367"/>
      </a:accent3>
      <a:accent4>
        <a:srgbClr val="85CDB2"/>
      </a:accent4>
      <a:accent5>
        <a:srgbClr val="61A1D7"/>
      </a:accent5>
      <a:accent6>
        <a:srgbClr val="D5D5D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2023-03-16T20:54:41Z</dcterms:created>
  <dc:creator>Henry, Grace 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0x010100BBAEA01AA30EB341AD579F41BD5FD107</vt:lpwstr>
  </property>
  <property fmtid="{D5CDD505-2E9C-101B-9397-08002B2CF9AE}" pid="3" name="MediaServiceImageTags">
    <vt:lpwstr/>
  </property>
</Properties>
</file>